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257" r:id="rId3"/>
    <p:sldId id="258" r:id="rId4"/>
    <p:sldId id="263" r:id="rId5"/>
    <p:sldId id="264" r:id="rId6"/>
    <p:sldId id="262" r:id="rId7"/>
    <p:sldId id="265" r:id="rId8"/>
    <p:sldId id="259" r:id="rId9"/>
    <p:sldId id="285" r:id="rId10"/>
    <p:sldId id="286" r:id="rId11"/>
    <p:sldId id="266" r:id="rId12"/>
    <p:sldId id="279" r:id="rId13"/>
    <p:sldId id="280" r:id="rId14"/>
    <p:sldId id="281" r:id="rId15"/>
    <p:sldId id="282" r:id="rId16"/>
    <p:sldId id="283" r:id="rId17"/>
    <p:sldId id="284" r:id="rId18"/>
    <p:sldId id="273" r:id="rId19"/>
    <p:sldId id="287" r:id="rId20"/>
    <p:sldId id="288" r:id="rId21"/>
    <p:sldId id="289" r:id="rId22"/>
    <p:sldId id="270" r:id="rId23"/>
    <p:sldId id="291" r:id="rId24"/>
    <p:sldId id="261" r:id="rId25"/>
    <p:sldId id="275" r:id="rId26"/>
    <p:sldId id="290" r:id="rId27"/>
    <p:sldId id="277" r:id="rId28"/>
    <p:sldId id="27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A56C"/>
    <a:srgbClr val="F8C033"/>
    <a:srgbClr val="EFCB47"/>
    <a:srgbClr val="DFE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3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2021/6/9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D166238-7920-4514-A12B-DAB30EEA72F0}"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6354C-E09E-4749-83E5-1656A60DC1A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D166238-7920-4514-A12B-DAB30EEA72F0}"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6354C-E09E-4749-83E5-1656A60DC1A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D166238-7920-4514-A12B-DAB30EEA72F0}"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6354C-E09E-4749-83E5-1656A60DC1A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D166238-7920-4514-A12B-DAB30EEA72F0}"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6354C-E09E-4749-83E5-1656A60DC1A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D166238-7920-4514-A12B-DAB30EEA72F0}" type="datetimeFigureOut">
              <a:rPr lang="zh-CN" altLang="en-US" smtClean="0"/>
              <a:t>2021/6/9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6354C-E09E-4749-83E5-1656A60DC1A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D166238-7920-4514-A12B-DAB30EEA72F0}" type="datetimeFigureOut">
              <a:rPr lang="zh-CN" altLang="en-US" smtClean="0"/>
              <a:t>2021/6/9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A6354C-E09E-4749-83E5-1656A60DC1A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D166238-7920-4514-A12B-DAB30EEA72F0}" type="datetimeFigureOut">
              <a:rPr lang="zh-CN" altLang="en-US" smtClean="0"/>
              <a:t>2021/6/9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0A6354C-E09E-4749-83E5-1656A60DC1A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D166238-7920-4514-A12B-DAB30EEA72F0}" type="datetimeFigureOut">
              <a:rPr lang="zh-CN" altLang="en-US" smtClean="0"/>
              <a:t>2021/6/9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A6354C-E09E-4749-83E5-1656A60DC1A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166238-7920-4514-A12B-DAB30EEA72F0}" type="datetimeFigureOut">
              <a:rPr lang="zh-CN" altLang="en-US" smtClean="0"/>
              <a:t>2021/6/9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A6354C-E09E-4749-83E5-1656A60DC1A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166238-7920-4514-A12B-DAB30EEA72F0}" type="datetimeFigureOut">
              <a:rPr lang="zh-CN" altLang="en-US" smtClean="0"/>
              <a:t>2021/6/9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A6354C-E09E-4749-83E5-1656A60DC1A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166238-7920-4514-A12B-DAB30EEA72F0}" type="datetimeFigureOut">
              <a:rPr lang="zh-CN" altLang="en-US" smtClean="0"/>
              <a:t>2021/6/9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A6354C-E09E-4749-83E5-1656A60DC1A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166238-7920-4514-A12B-DAB30EEA72F0}" type="datetimeFigureOut">
              <a:rPr lang="zh-CN" altLang="en-US" smtClean="0"/>
              <a:t>2021/6/9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A6354C-E09E-4749-83E5-1656A60DC1A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9.jp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3.jpe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video" Target="../media/media1.mp4"/><Relationship Id="rId7" Type="http://schemas.openxmlformats.org/officeDocument/2006/relationships/video" Target="../media/media3.mp4"/><Relationship Id="rId2" Type="http://schemas.microsoft.com/office/2007/relationships/media" Target="../media/media1.mp4"/><Relationship Id="rId1" Type="http://schemas.openxmlformats.org/officeDocument/2006/relationships/tags" Target="../tags/tag14.xml"/><Relationship Id="rId6" Type="http://schemas.microsoft.com/office/2007/relationships/media" Target="../media/media3.mp4"/><Relationship Id="rId11" Type="http://schemas.openxmlformats.org/officeDocument/2006/relationships/image" Target="../media/image26.png"/><Relationship Id="rId5" Type="http://schemas.openxmlformats.org/officeDocument/2006/relationships/video" Target="../media/media2.mp4"/><Relationship Id="rId10" Type="http://schemas.openxmlformats.org/officeDocument/2006/relationships/image" Target="../media/image25.png"/><Relationship Id="rId4" Type="http://schemas.microsoft.com/office/2007/relationships/media" Target="../media/media2.mp4"/><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4" name="文本框 3"/>
          <p:cNvSpPr txBox="1"/>
          <p:nvPr/>
        </p:nvSpPr>
        <p:spPr>
          <a:xfrm>
            <a:off x="4904466" y="2293911"/>
            <a:ext cx="6906387" cy="830997"/>
          </a:xfrm>
          <a:prstGeom prst="rect">
            <a:avLst/>
          </a:prstGeom>
          <a:noFill/>
        </p:spPr>
        <p:txBody>
          <a:bodyPr wrap="square" rtlCol="0">
            <a:spAutoFit/>
          </a:bodyPr>
          <a:lstStyle/>
          <a:p>
            <a:pPr algn="ctr"/>
            <a:r>
              <a:rPr lang="zh-CN" altLang="en-US" sz="4800" dirty="0">
                <a:solidFill>
                  <a:srgbClr val="5A944C"/>
                </a:solidFill>
                <a:latin typeface="幼圆" panose="02010509060101010101" pitchFamily="49" charset="-122"/>
                <a:ea typeface="幼圆" panose="02010509060101010101" pitchFamily="49" charset="-122"/>
              </a:rPr>
              <a:t>分类“邮”我</a:t>
            </a:r>
            <a:r>
              <a:rPr lang="en-US" altLang="zh-CN" sz="4800" dirty="0">
                <a:solidFill>
                  <a:srgbClr val="5A944C"/>
                </a:solidFill>
                <a:latin typeface="幼圆" panose="02010509060101010101" pitchFamily="49" charset="-122"/>
                <a:ea typeface="幼圆" panose="02010509060101010101" pitchFamily="49" charset="-122"/>
              </a:rPr>
              <a:t>APP</a:t>
            </a:r>
            <a:endParaRPr lang="zh-CN" altLang="en-US" sz="4800" dirty="0">
              <a:solidFill>
                <a:srgbClr val="5A944C"/>
              </a:solidFill>
              <a:latin typeface="幼圆" panose="02010509060101010101" pitchFamily="49" charset="-122"/>
              <a:ea typeface="幼圆" panose="02010509060101010101" pitchFamily="49" charset="-122"/>
            </a:endParaRPr>
          </a:p>
        </p:txBody>
      </p:sp>
      <p:sp>
        <p:nvSpPr>
          <p:cNvPr id="8" name="文本框 7"/>
          <p:cNvSpPr txBox="1"/>
          <p:nvPr/>
        </p:nvSpPr>
        <p:spPr>
          <a:xfrm>
            <a:off x="4904466" y="3121555"/>
            <a:ext cx="6976167" cy="369332"/>
          </a:xfrm>
          <a:prstGeom prst="rect">
            <a:avLst/>
          </a:prstGeom>
          <a:noFill/>
        </p:spPr>
        <p:txBody>
          <a:bodyPr wrap="square" rtlCol="0">
            <a:spAutoFit/>
          </a:bodyPr>
          <a:lstStyle/>
          <a:p>
            <a:pPr algn="ctr"/>
            <a:r>
              <a:rPr lang="en-US" altLang="zh-CN" kern="1100" spc="550" dirty="0">
                <a:solidFill>
                  <a:srgbClr val="75A56C"/>
                </a:solidFill>
              </a:rPr>
              <a:t>SMART TRASH APP</a:t>
            </a:r>
          </a:p>
        </p:txBody>
      </p:sp>
      <p:grpSp>
        <p:nvGrpSpPr>
          <p:cNvPr id="11" name="组合 10"/>
          <p:cNvGrpSpPr/>
          <p:nvPr/>
        </p:nvGrpSpPr>
        <p:grpSpPr>
          <a:xfrm>
            <a:off x="5036208" y="3490886"/>
            <a:ext cx="6677792" cy="1309713"/>
            <a:chOff x="5307882" y="3485653"/>
            <a:chExt cx="6677792" cy="1309713"/>
          </a:xfrm>
        </p:grpSpPr>
        <p:sp>
          <p:nvSpPr>
            <p:cNvPr id="6" name="圆角矩形 5"/>
            <p:cNvSpPr/>
            <p:nvPr/>
          </p:nvSpPr>
          <p:spPr>
            <a:xfrm>
              <a:off x="5342773" y="3485653"/>
              <a:ext cx="6642901" cy="1309713"/>
            </a:xfrm>
            <a:prstGeom prst="roundRect">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307882" y="3632677"/>
              <a:ext cx="6642901" cy="1015663"/>
            </a:xfrm>
            <a:prstGeom prst="rect">
              <a:avLst/>
            </a:prstGeom>
            <a:noFill/>
          </p:spPr>
          <p:txBody>
            <a:bodyPr wrap="square" rtlCol="0">
              <a:spAutoFit/>
            </a:bodyPr>
            <a:lstStyle/>
            <a:p>
              <a:pPr algn="ctr"/>
              <a:r>
                <a:rPr lang="en-US" altLang="zh-CN" sz="2000" spc="900" dirty="0">
                  <a:solidFill>
                    <a:schemeClr val="bg1"/>
                  </a:solidFill>
                  <a:latin typeface="幼圆" panose="02010509060101010101" pitchFamily="49" charset="-122"/>
                  <a:ea typeface="幼圆" panose="02010509060101010101" pitchFamily="49" charset="-122"/>
                </a:rPr>
                <a:t>13</a:t>
              </a:r>
              <a:r>
                <a:rPr lang="zh-CN" altLang="en-US" sz="2000" spc="900" dirty="0">
                  <a:solidFill>
                    <a:schemeClr val="bg1"/>
                  </a:solidFill>
                  <a:latin typeface="幼圆" panose="02010509060101010101" pitchFamily="49" charset="-122"/>
                  <a:ea typeface="幼圆" panose="02010509060101010101" pitchFamily="49" charset="-122"/>
                </a:rPr>
                <a:t>组小组成员：高健 </a:t>
              </a:r>
              <a:r>
                <a:rPr lang="en-US" altLang="zh-CN" sz="2000" spc="900" dirty="0">
                  <a:solidFill>
                    <a:schemeClr val="bg1"/>
                  </a:solidFill>
                  <a:latin typeface="幼圆" panose="02010509060101010101" pitchFamily="49" charset="-122"/>
                  <a:ea typeface="幼圆" panose="02010509060101010101" pitchFamily="49" charset="-122"/>
                </a:rPr>
                <a:t>2018210776</a:t>
              </a:r>
            </a:p>
            <a:p>
              <a:pPr algn="ctr"/>
              <a:r>
                <a:rPr lang="zh-CN" altLang="en-US" sz="2000" spc="900" dirty="0">
                  <a:solidFill>
                    <a:schemeClr val="bg1"/>
                  </a:solidFill>
                  <a:latin typeface="幼圆" panose="02010509060101010101" pitchFamily="49" charset="-122"/>
                  <a:ea typeface="幼圆" panose="02010509060101010101" pitchFamily="49" charset="-122"/>
                </a:rPr>
                <a:t>          李秉轩 </a:t>
              </a:r>
              <a:r>
                <a:rPr lang="en-US" altLang="zh-CN" sz="2000" spc="900" dirty="0">
                  <a:solidFill>
                    <a:schemeClr val="bg1"/>
                  </a:solidFill>
                  <a:latin typeface="幼圆" panose="02010509060101010101" pitchFamily="49" charset="-122"/>
                  <a:ea typeface="幼圆" panose="02010509060101010101" pitchFamily="49" charset="-122"/>
                </a:rPr>
                <a:t>2018210771</a:t>
              </a:r>
            </a:p>
            <a:p>
              <a:pPr algn="ctr"/>
              <a:r>
                <a:rPr lang="zh-CN" altLang="en-US" sz="2000" spc="900" dirty="0">
                  <a:solidFill>
                    <a:schemeClr val="bg1"/>
                  </a:solidFill>
                  <a:latin typeface="幼圆" panose="02010509060101010101" pitchFamily="49" charset="-122"/>
                  <a:ea typeface="幼圆" panose="02010509060101010101" pitchFamily="49" charset="-122"/>
                </a:rPr>
                <a:t>          宁欣宇 </a:t>
              </a:r>
              <a:r>
                <a:rPr lang="en-US" altLang="zh-CN" sz="2000" spc="900" dirty="0">
                  <a:solidFill>
                    <a:schemeClr val="bg1"/>
                  </a:solidFill>
                  <a:latin typeface="幼圆" panose="02010509060101010101" pitchFamily="49" charset="-122"/>
                  <a:ea typeface="幼圆" panose="02010509060101010101" pitchFamily="49" charset="-122"/>
                </a:rPr>
                <a:t>2018210769</a:t>
              </a:r>
              <a:endParaRPr lang="zh-CN" altLang="en-US" sz="2000" spc="900" dirty="0">
                <a:solidFill>
                  <a:schemeClr val="bg1"/>
                </a:solidFill>
                <a:latin typeface="幼圆" panose="02010509060101010101" pitchFamily="49" charset="-122"/>
                <a:ea typeface="幼圆" panose="02010509060101010101" pitchFamily="49" charset="-122"/>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4996150" y="4183644"/>
            <a:ext cx="466603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单击此处编辑您要的内容，建议您在展示时采用微软雅黑字体，本模版所有图形线条及其相应素材均可自由编辑、改色替换。</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单击此处编辑您要的内容，建议您在展示时采用微软雅黑字体，本模版所有图形线条及其相应素材均可自由编辑、改色、替换。</a:t>
            </a:r>
          </a:p>
        </p:txBody>
      </p:sp>
      <p:sp>
        <p:nvSpPr>
          <p:cNvPr id="44" name="图文框 43"/>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5" name="矩形 44"/>
          <p:cNvSpPr/>
          <p:nvPr/>
        </p:nvSpPr>
        <p:spPr>
          <a:xfrm>
            <a:off x="2407605" y="469799"/>
            <a:ext cx="1261884"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服务器</a:t>
            </a:r>
          </a:p>
        </p:txBody>
      </p:sp>
      <p:sp>
        <p:nvSpPr>
          <p:cNvPr id="46"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46"/>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3" name="图片 2">
            <a:extLst>
              <a:ext uri="{FF2B5EF4-FFF2-40B4-BE49-F238E27FC236}">
                <a16:creationId xmlns:a16="http://schemas.microsoft.com/office/drawing/2014/main" id="{84009352-27A4-44B6-B914-15B504846E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19" y="1288020"/>
            <a:ext cx="5974671" cy="2949648"/>
          </a:xfrm>
          <a:prstGeom prst="rect">
            <a:avLst/>
          </a:prstGeom>
        </p:spPr>
      </p:pic>
      <p:pic>
        <p:nvPicPr>
          <p:cNvPr id="7" name="图片 6">
            <a:extLst>
              <a:ext uri="{FF2B5EF4-FFF2-40B4-BE49-F238E27FC236}">
                <a16:creationId xmlns:a16="http://schemas.microsoft.com/office/drawing/2014/main" id="{81B3BFDA-676A-44EE-9831-375222A65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808" y="1288020"/>
            <a:ext cx="5744891" cy="2895624"/>
          </a:xfrm>
          <a:prstGeom prst="rect">
            <a:avLst/>
          </a:prstGeom>
        </p:spPr>
      </p:pic>
      <p:pic>
        <p:nvPicPr>
          <p:cNvPr id="9" name="图片 8">
            <a:extLst>
              <a:ext uri="{FF2B5EF4-FFF2-40B4-BE49-F238E27FC236}">
                <a16:creationId xmlns:a16="http://schemas.microsoft.com/office/drawing/2014/main" id="{444DDBAB-B912-4BEB-890E-11761D526D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4249" y="4486011"/>
            <a:ext cx="8672312" cy="1615580"/>
          </a:xfrm>
          <a:prstGeom prst="rect">
            <a:avLst/>
          </a:prstGeom>
        </p:spPr>
      </p:pic>
    </p:spTree>
    <p:extLst>
      <p:ext uri="{BB962C8B-B14F-4D97-AF65-F5344CB8AC3E}">
        <p14:creationId xmlns:p14="http://schemas.microsoft.com/office/powerpoint/2010/main" val="55141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sp>
        <p:nvSpPr>
          <p:cNvPr id="26" name="矩形 37"/>
          <p:cNvSpPr>
            <a:spLocks noChangeArrowheads="1"/>
          </p:cNvSpPr>
          <p:nvPr/>
        </p:nvSpPr>
        <p:spPr bwMode="auto">
          <a:xfrm>
            <a:off x="587624" y="5037271"/>
            <a:ext cx="3237377" cy="1398698"/>
          </a:xfrm>
          <a:prstGeom prst="rect">
            <a:avLst/>
          </a:prstGeom>
          <a:solidFill>
            <a:srgbClr val="75A56C"/>
          </a:solidFill>
          <a:ln w="9525">
            <a:noFill/>
            <a:miter lim="800000"/>
          </a:ln>
        </p:spPr>
        <p:txBody>
          <a:bodyPr lIns="121880" tIns="60940" rIns="121880" bIns="60940" anchor="ctr"/>
          <a:lstStyle/>
          <a:p>
            <a:pPr algn="ctr"/>
            <a:endParaRPr lang="zh-CN" altLang="en-US" sz="2800"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27" name="矩形 1"/>
          <p:cNvSpPr>
            <a:spLocks noChangeArrowheads="1"/>
          </p:cNvSpPr>
          <p:nvPr/>
        </p:nvSpPr>
        <p:spPr bwMode="auto">
          <a:xfrm>
            <a:off x="8633263" y="731409"/>
            <a:ext cx="2350418" cy="2597121"/>
          </a:xfrm>
          <a:prstGeom prst="rect">
            <a:avLst/>
          </a:prstGeom>
          <a:solidFill>
            <a:srgbClr val="EFCB47"/>
          </a:solidFill>
          <a:ln w="9525">
            <a:noFill/>
            <a:miter lim="800000"/>
          </a:ln>
        </p:spPr>
        <p:txBody>
          <a:bodyPr lIns="121880" tIns="60940" rIns="121880" bIns="60940" anchor="ctr"/>
          <a:lstStyle/>
          <a:p>
            <a:pPr algn="ctr"/>
            <a:endParaRPr lang="zh-CN" altLang="en-US" sz="2800" dirty="0">
              <a:solidFill>
                <a:srgbClr val="FF8607"/>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44" name="图文框 43"/>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45" name="矩形 44"/>
          <p:cNvSpPr/>
          <p:nvPr/>
        </p:nvSpPr>
        <p:spPr>
          <a:xfrm>
            <a:off x="2228066" y="469799"/>
            <a:ext cx="1620958"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注册登录</a:t>
            </a:r>
          </a:p>
        </p:txBody>
      </p:sp>
      <p:sp>
        <p:nvSpPr>
          <p:cNvPr id="46"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46"/>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251" y="1216377"/>
            <a:ext cx="2598598" cy="5389685"/>
          </a:xfrm>
          <a:prstGeom prst="rect">
            <a:avLst/>
          </a:prstGeom>
        </p:spPr>
      </p:pic>
      <p:sp>
        <p:nvSpPr>
          <p:cNvPr id="3" name="矩形 2"/>
          <p:cNvSpPr/>
          <p:nvPr/>
        </p:nvSpPr>
        <p:spPr>
          <a:xfrm>
            <a:off x="8757033" y="770595"/>
            <a:ext cx="2226648" cy="2554545"/>
          </a:xfrm>
          <a:prstGeom prst="rect">
            <a:avLst/>
          </a:prstGeom>
        </p:spPr>
        <p:txBody>
          <a:bodyPr wrap="square">
            <a:spAutoFit/>
          </a:bodyPr>
          <a:lstStyle/>
          <a:p>
            <a:pPr indent="266700"/>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当用户初次使用本软件时，需要注册个人信息，包括用户名，密码（注册时需要重复确认密码），手机号（唯一标识，不可重复），设置头像。而之后登录时，只需要输入用户名和密码即可进入个人页码。</a:t>
            </a:r>
          </a:p>
        </p:txBody>
      </p:sp>
      <p:sp>
        <p:nvSpPr>
          <p:cNvPr id="4" name="文本框 3"/>
          <p:cNvSpPr txBox="1"/>
          <p:nvPr/>
        </p:nvSpPr>
        <p:spPr>
          <a:xfrm>
            <a:off x="768769" y="5190265"/>
            <a:ext cx="2875085" cy="1077218"/>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可支持游客登录（部分功能不可用）。登录后方可看到自己的信息可以查询垃圾投放情况和自己的种树养成系统。</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rcRect l="16329" t="16716" r="61701" b="33853"/>
          <a:stretch>
            <a:fillRect/>
          </a:stretch>
        </p:blipFill>
        <p:spPr>
          <a:xfrm rot="16200000">
            <a:off x="2231556" y="3624973"/>
            <a:ext cx="2260011" cy="3390016"/>
          </a:xfrm>
          <a:custGeom>
            <a:avLst/>
            <a:gdLst>
              <a:gd name="connsiteX0" fmla="*/ 2260011 w 2260011"/>
              <a:gd name="connsiteY0" fmla="*/ 0 h 3390016"/>
              <a:gd name="connsiteX1" fmla="*/ 2260011 w 2260011"/>
              <a:gd name="connsiteY1" fmla="*/ 3390016 h 3390016"/>
              <a:gd name="connsiteX2" fmla="*/ 0 w 2260011"/>
              <a:gd name="connsiteY2" fmla="*/ 3390016 h 3390016"/>
              <a:gd name="connsiteX3" fmla="*/ 0 w 2260011"/>
              <a:gd name="connsiteY3" fmla="*/ 0 h 3390016"/>
            </a:gdLst>
            <a:ahLst/>
            <a:cxnLst>
              <a:cxn ang="0">
                <a:pos x="connsiteX0" y="connsiteY0"/>
              </a:cxn>
              <a:cxn ang="0">
                <a:pos x="connsiteX1" y="connsiteY1"/>
              </a:cxn>
              <a:cxn ang="0">
                <a:pos x="connsiteX2" y="connsiteY2"/>
              </a:cxn>
              <a:cxn ang="0">
                <a:pos x="connsiteX3" y="connsiteY3"/>
              </a:cxn>
            </a:cxnLst>
            <a:rect l="l" t="t" r="r" b="b"/>
            <a:pathLst>
              <a:path w="2260011" h="3390016">
                <a:moveTo>
                  <a:pt x="2260011" y="0"/>
                </a:moveTo>
                <a:lnTo>
                  <a:pt x="2260011" y="3390016"/>
                </a:lnTo>
                <a:lnTo>
                  <a:pt x="0" y="3390016"/>
                </a:lnTo>
                <a:lnTo>
                  <a:pt x="0" y="0"/>
                </a:lnTo>
                <a:close/>
              </a:path>
            </a:pathLst>
          </a:custGeom>
        </p:spPr>
      </p:pic>
      <p:sp>
        <p:nvSpPr>
          <p:cNvPr id="26" name="矩形 37"/>
          <p:cNvSpPr>
            <a:spLocks noChangeArrowheads="1"/>
          </p:cNvSpPr>
          <p:nvPr/>
        </p:nvSpPr>
        <p:spPr bwMode="auto">
          <a:xfrm>
            <a:off x="6366026" y="4788588"/>
            <a:ext cx="5019452" cy="1754224"/>
          </a:xfrm>
          <a:prstGeom prst="rect">
            <a:avLst/>
          </a:prstGeom>
          <a:solidFill>
            <a:srgbClr val="75A56C"/>
          </a:solidFill>
          <a:ln w="9525">
            <a:noFill/>
            <a:miter lim="800000"/>
          </a:ln>
        </p:spPr>
        <p:txBody>
          <a:bodyPr lIns="121880" tIns="60940" rIns="121880" bIns="60940" anchor="ctr"/>
          <a:lstStyle/>
          <a:p>
            <a:pPr algn="ctr"/>
            <a:endParaRPr lang="zh-CN" altLang="en-US" sz="2800"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27" name="矩形 1"/>
          <p:cNvSpPr>
            <a:spLocks noChangeArrowheads="1"/>
          </p:cNvSpPr>
          <p:nvPr/>
        </p:nvSpPr>
        <p:spPr bwMode="auto">
          <a:xfrm>
            <a:off x="1943534" y="1485844"/>
            <a:ext cx="2260011" cy="2260011"/>
          </a:xfrm>
          <a:prstGeom prst="rect">
            <a:avLst/>
          </a:prstGeom>
          <a:solidFill>
            <a:srgbClr val="EFCB47"/>
          </a:solidFill>
          <a:ln w="9525">
            <a:noFill/>
            <a:miter lim="800000"/>
          </a:ln>
        </p:spPr>
        <p:txBody>
          <a:bodyPr lIns="121880" tIns="60940" rIns="121880" bIns="60940" anchor="ctr"/>
          <a:lstStyle/>
          <a:p>
            <a:pPr algn="ctr"/>
            <a:endParaRPr lang="zh-CN" altLang="en-US" sz="2800" dirty="0">
              <a:solidFill>
                <a:srgbClr val="FF8607"/>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29" name="文本框 28"/>
          <p:cNvSpPr txBox="1"/>
          <p:nvPr/>
        </p:nvSpPr>
        <p:spPr>
          <a:xfrm>
            <a:off x="1913315" y="1707908"/>
            <a:ext cx="2320448" cy="1815882"/>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本功能定位自身位置，并在周围地图上显示硬件智能垃圾桶，通过调用智能垃圾桶通过传感器传入服务器的数据，可以看到垃圾桶的位置和容量。</a:t>
            </a:r>
          </a:p>
        </p:txBody>
      </p:sp>
      <p:sp>
        <p:nvSpPr>
          <p:cNvPr id="44" name="图文框 43"/>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45" name="矩形 44"/>
          <p:cNvSpPr/>
          <p:nvPr/>
        </p:nvSpPr>
        <p:spPr>
          <a:xfrm>
            <a:off x="1160911" y="474253"/>
            <a:ext cx="4493538"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定位和附近垃圾投放点查询</a:t>
            </a:r>
          </a:p>
        </p:txBody>
      </p:sp>
      <p:sp>
        <p:nvSpPr>
          <p:cNvPr id="46"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46"/>
          <p:cNvSpPr/>
          <p:nvPr/>
        </p:nvSpPr>
        <p:spPr>
          <a:xfrm>
            <a:off x="1056398" y="423142"/>
            <a:ext cx="4702564"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6026" y="190663"/>
            <a:ext cx="2166153" cy="4492761"/>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41791" y="147540"/>
            <a:ext cx="2207735" cy="4579005"/>
          </a:xfrm>
          <a:prstGeom prst="rect">
            <a:avLst/>
          </a:prstGeom>
        </p:spPr>
      </p:pic>
      <p:sp>
        <p:nvSpPr>
          <p:cNvPr id="6" name="文本框 5"/>
          <p:cNvSpPr txBox="1"/>
          <p:nvPr/>
        </p:nvSpPr>
        <p:spPr>
          <a:xfrm>
            <a:off x="6840415" y="5117123"/>
            <a:ext cx="3745523" cy="1077218"/>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可以避免想投放其他垃圾时，走了半天终于到了一个垃圾桶去发现其他垃圾满了，无奈只能乱扔了。此功能方便用户投放垃圾，提高垃圾分类效果。</a:t>
            </a:r>
          </a:p>
        </p:txBody>
      </p:sp>
    </p:spTree>
    <p:extLst>
      <p:ext uri="{BB962C8B-B14F-4D97-AF65-F5344CB8AC3E}">
        <p14:creationId xmlns:p14="http://schemas.microsoft.com/office/powerpoint/2010/main" val="2341699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sp>
        <p:nvSpPr>
          <p:cNvPr id="26" name="矩形 37"/>
          <p:cNvSpPr>
            <a:spLocks noChangeArrowheads="1"/>
          </p:cNvSpPr>
          <p:nvPr/>
        </p:nvSpPr>
        <p:spPr bwMode="auto">
          <a:xfrm>
            <a:off x="3109376" y="3132136"/>
            <a:ext cx="3475091" cy="1090247"/>
          </a:xfrm>
          <a:prstGeom prst="rect">
            <a:avLst/>
          </a:prstGeom>
          <a:solidFill>
            <a:srgbClr val="75A56C"/>
          </a:solidFill>
          <a:ln w="9525">
            <a:noFill/>
            <a:miter lim="800000"/>
          </a:ln>
        </p:spPr>
        <p:txBody>
          <a:bodyPr lIns="121880" tIns="60940" rIns="121880" bIns="60940" anchor="ctr"/>
          <a:lstStyle/>
          <a:p>
            <a:pPr algn="ctr"/>
            <a:endParaRPr lang="zh-CN" altLang="en-US" sz="2800"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27" name="矩形 1"/>
          <p:cNvSpPr>
            <a:spLocks noChangeArrowheads="1"/>
          </p:cNvSpPr>
          <p:nvPr/>
        </p:nvSpPr>
        <p:spPr bwMode="auto">
          <a:xfrm>
            <a:off x="3398205" y="1270111"/>
            <a:ext cx="2285759" cy="1481871"/>
          </a:xfrm>
          <a:prstGeom prst="rect">
            <a:avLst/>
          </a:prstGeom>
          <a:solidFill>
            <a:srgbClr val="EFCB47"/>
          </a:solidFill>
          <a:ln w="9525">
            <a:noFill/>
            <a:miter lim="800000"/>
          </a:ln>
        </p:spPr>
        <p:txBody>
          <a:bodyPr lIns="121880" tIns="60940" rIns="121880" bIns="60940" anchor="ctr"/>
          <a:lstStyle/>
          <a:p>
            <a:pPr algn="ctr"/>
            <a:endParaRPr lang="zh-CN" altLang="en-US" sz="2800" dirty="0">
              <a:solidFill>
                <a:srgbClr val="FF8607"/>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29" name="文本框 28"/>
          <p:cNvSpPr txBox="1"/>
          <p:nvPr/>
        </p:nvSpPr>
        <p:spPr>
          <a:xfrm>
            <a:off x="3463732" y="1465880"/>
            <a:ext cx="2320448" cy="830997"/>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垃圾搜索功能：</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l"/>
            </a:pP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关键字</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l"/>
            </a:pP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图像</a:t>
            </a:r>
          </a:p>
        </p:txBody>
      </p:sp>
      <p:sp>
        <p:nvSpPr>
          <p:cNvPr id="44" name="图文框 43"/>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45" name="矩形 44"/>
          <p:cNvSpPr/>
          <p:nvPr/>
        </p:nvSpPr>
        <p:spPr>
          <a:xfrm>
            <a:off x="1509921" y="469799"/>
            <a:ext cx="3057248"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垃圾分类知识查询</a:t>
            </a:r>
          </a:p>
        </p:txBody>
      </p:sp>
      <p:sp>
        <p:nvSpPr>
          <p:cNvPr id="46"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46"/>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507" y="1188784"/>
            <a:ext cx="1805563" cy="3744872"/>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01523" y="2293215"/>
            <a:ext cx="2005636" cy="4159837"/>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1585" y="2293215"/>
            <a:ext cx="2012165" cy="4173379"/>
          </a:xfrm>
          <a:prstGeom prst="rect">
            <a:avLst/>
          </a:prstGeom>
        </p:spPr>
      </p:pic>
      <p:sp>
        <p:nvSpPr>
          <p:cNvPr id="5" name="文本框 4"/>
          <p:cNvSpPr txBox="1"/>
          <p:nvPr/>
        </p:nvSpPr>
        <p:spPr>
          <a:xfrm>
            <a:off x="3398205" y="3332285"/>
            <a:ext cx="3011387" cy="584775"/>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不同种类垃圾（可回收物、厨余垃圾等）的知识标签</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8116" y="152065"/>
            <a:ext cx="1331417" cy="1775223"/>
          </a:xfrm>
          <a:prstGeom prst="rect">
            <a:avLst/>
          </a:prstGeom>
        </p:spPr>
      </p:pic>
      <p:sp>
        <p:nvSpPr>
          <p:cNvPr id="7" name="下箭头 6"/>
          <p:cNvSpPr/>
          <p:nvPr/>
        </p:nvSpPr>
        <p:spPr>
          <a:xfrm>
            <a:off x="7907910" y="2011046"/>
            <a:ext cx="207390" cy="2821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666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rcRect l="16329" t="16716" r="61701" b="33853"/>
          <a:stretch>
            <a:fillRect/>
          </a:stretch>
        </p:blipFill>
        <p:spPr>
          <a:xfrm rot="16200000">
            <a:off x="2052105" y="3273466"/>
            <a:ext cx="2260011" cy="3390016"/>
          </a:xfrm>
          <a:custGeom>
            <a:avLst/>
            <a:gdLst>
              <a:gd name="connsiteX0" fmla="*/ 2260011 w 2260011"/>
              <a:gd name="connsiteY0" fmla="*/ 0 h 3390016"/>
              <a:gd name="connsiteX1" fmla="*/ 2260011 w 2260011"/>
              <a:gd name="connsiteY1" fmla="*/ 3390016 h 3390016"/>
              <a:gd name="connsiteX2" fmla="*/ 0 w 2260011"/>
              <a:gd name="connsiteY2" fmla="*/ 3390016 h 3390016"/>
              <a:gd name="connsiteX3" fmla="*/ 0 w 2260011"/>
              <a:gd name="connsiteY3" fmla="*/ 0 h 3390016"/>
            </a:gdLst>
            <a:ahLst/>
            <a:cxnLst>
              <a:cxn ang="0">
                <a:pos x="connsiteX0" y="connsiteY0"/>
              </a:cxn>
              <a:cxn ang="0">
                <a:pos x="connsiteX1" y="connsiteY1"/>
              </a:cxn>
              <a:cxn ang="0">
                <a:pos x="connsiteX2" y="connsiteY2"/>
              </a:cxn>
              <a:cxn ang="0">
                <a:pos x="connsiteX3" y="connsiteY3"/>
              </a:cxn>
            </a:cxnLst>
            <a:rect l="l" t="t" r="r" b="b"/>
            <a:pathLst>
              <a:path w="2260011" h="3390016">
                <a:moveTo>
                  <a:pt x="2260011" y="0"/>
                </a:moveTo>
                <a:lnTo>
                  <a:pt x="2260011" y="3390016"/>
                </a:lnTo>
                <a:lnTo>
                  <a:pt x="0" y="3390016"/>
                </a:lnTo>
                <a:lnTo>
                  <a:pt x="0" y="0"/>
                </a:lnTo>
                <a:close/>
              </a:path>
            </a:pathLst>
          </a:custGeom>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rcRect l="27037" t="28991" r="37475" b="38637"/>
          <a:stretch>
            <a:fillRect/>
          </a:stretch>
        </p:blipFill>
        <p:spPr>
          <a:xfrm>
            <a:off x="3830832" y="1524710"/>
            <a:ext cx="3405095" cy="2220123"/>
          </a:xfrm>
          <a:custGeom>
            <a:avLst/>
            <a:gdLst>
              <a:gd name="connsiteX0" fmla="*/ 0 w 3405095"/>
              <a:gd name="connsiteY0" fmla="*/ 0 h 2220123"/>
              <a:gd name="connsiteX1" fmla="*/ 3405095 w 3405095"/>
              <a:gd name="connsiteY1" fmla="*/ 0 h 2220123"/>
              <a:gd name="connsiteX2" fmla="*/ 3405095 w 3405095"/>
              <a:gd name="connsiteY2" fmla="*/ 2220123 h 2220123"/>
              <a:gd name="connsiteX3" fmla="*/ 0 w 3405095"/>
              <a:gd name="connsiteY3" fmla="*/ 2220123 h 2220123"/>
            </a:gdLst>
            <a:ahLst/>
            <a:cxnLst>
              <a:cxn ang="0">
                <a:pos x="connsiteX0" y="connsiteY0"/>
              </a:cxn>
              <a:cxn ang="0">
                <a:pos x="connsiteX1" y="connsiteY1"/>
              </a:cxn>
              <a:cxn ang="0">
                <a:pos x="connsiteX2" y="connsiteY2"/>
              </a:cxn>
              <a:cxn ang="0">
                <a:pos x="connsiteX3" y="connsiteY3"/>
              </a:cxn>
            </a:cxnLst>
            <a:rect l="l" t="t" r="r" b="b"/>
            <a:pathLst>
              <a:path w="3405095" h="2220123">
                <a:moveTo>
                  <a:pt x="0" y="0"/>
                </a:moveTo>
                <a:lnTo>
                  <a:pt x="3405095" y="0"/>
                </a:lnTo>
                <a:lnTo>
                  <a:pt x="3405095" y="2220123"/>
                </a:lnTo>
                <a:lnTo>
                  <a:pt x="0" y="2220123"/>
                </a:lnTo>
                <a:close/>
              </a:path>
            </a:pathLst>
          </a:custGeom>
        </p:spPr>
      </p:pic>
      <p:sp>
        <p:nvSpPr>
          <p:cNvPr id="27" name="矩形 1"/>
          <p:cNvSpPr>
            <a:spLocks noChangeArrowheads="1"/>
          </p:cNvSpPr>
          <p:nvPr/>
        </p:nvSpPr>
        <p:spPr bwMode="auto">
          <a:xfrm>
            <a:off x="1487102" y="1484821"/>
            <a:ext cx="2260011" cy="2260011"/>
          </a:xfrm>
          <a:prstGeom prst="rect">
            <a:avLst/>
          </a:prstGeom>
          <a:solidFill>
            <a:srgbClr val="EFCB47"/>
          </a:solidFill>
          <a:ln w="9525">
            <a:noFill/>
            <a:miter lim="800000"/>
          </a:ln>
        </p:spPr>
        <p:txBody>
          <a:bodyPr lIns="121880" tIns="60940" rIns="121880" bIns="60940" anchor="ctr"/>
          <a:lstStyle/>
          <a:p>
            <a:pPr algn="ctr"/>
            <a:endParaRPr lang="zh-CN" altLang="en-US" sz="2800" dirty="0">
              <a:solidFill>
                <a:srgbClr val="FF8607"/>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29" name="文本框 28"/>
          <p:cNvSpPr txBox="1"/>
          <p:nvPr/>
        </p:nvSpPr>
        <p:spPr>
          <a:xfrm>
            <a:off x="1473485" y="1829996"/>
            <a:ext cx="2320448" cy="584775"/>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可以查阅公众号上有关垃圾分类的相关知识。</a:t>
            </a:r>
          </a:p>
        </p:txBody>
      </p:sp>
      <p:sp>
        <p:nvSpPr>
          <p:cNvPr id="44" name="图文框 43"/>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45" name="矩形 44"/>
          <p:cNvSpPr/>
          <p:nvPr/>
        </p:nvSpPr>
        <p:spPr>
          <a:xfrm>
            <a:off x="2587137" y="469799"/>
            <a:ext cx="902811"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发现</a:t>
            </a:r>
          </a:p>
        </p:txBody>
      </p:sp>
      <p:sp>
        <p:nvSpPr>
          <p:cNvPr id="46"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46"/>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5926" y="1484821"/>
            <a:ext cx="2242181" cy="4650448"/>
          </a:xfrm>
          <a:prstGeom prst="rect">
            <a:avLst/>
          </a:prstGeom>
        </p:spPr>
      </p:pic>
      <p:sp>
        <p:nvSpPr>
          <p:cNvPr id="15" name="矩形 37"/>
          <p:cNvSpPr>
            <a:spLocks noChangeArrowheads="1"/>
          </p:cNvSpPr>
          <p:nvPr/>
        </p:nvSpPr>
        <p:spPr bwMode="auto">
          <a:xfrm>
            <a:off x="4919527" y="3838468"/>
            <a:ext cx="2271027" cy="2296801"/>
          </a:xfrm>
          <a:prstGeom prst="rect">
            <a:avLst/>
          </a:prstGeom>
          <a:solidFill>
            <a:srgbClr val="75A56C"/>
          </a:solidFill>
          <a:ln w="9525">
            <a:noFill/>
            <a:miter lim="800000"/>
          </a:ln>
        </p:spPr>
        <p:txBody>
          <a:bodyPr lIns="121880" tIns="60940" rIns="121880" bIns="60940" anchor="ctr"/>
          <a:lstStyle/>
          <a:p>
            <a:pPr algn="ctr"/>
            <a:endParaRPr lang="zh-CN" altLang="en-US" sz="2800"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16" name="文本框 15"/>
          <p:cNvSpPr txBox="1"/>
          <p:nvPr/>
        </p:nvSpPr>
        <p:spPr>
          <a:xfrm>
            <a:off x="5024961" y="4229866"/>
            <a:ext cx="2052847" cy="584775"/>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答有关垃圾分类的题目。</a:t>
            </a:r>
          </a:p>
        </p:txBody>
      </p:sp>
      <p:sp>
        <p:nvSpPr>
          <p:cNvPr id="17" name="矩形 42"/>
          <p:cNvSpPr>
            <a:spLocks noChangeArrowheads="1"/>
          </p:cNvSpPr>
          <p:nvPr/>
        </p:nvSpPr>
        <p:spPr bwMode="auto">
          <a:xfrm>
            <a:off x="10045842" y="1345223"/>
            <a:ext cx="923685" cy="4524315"/>
          </a:xfrm>
          <a:prstGeom prst="rect">
            <a:avLst/>
          </a:prstGeom>
          <a:solidFill>
            <a:srgbClr val="75A56C"/>
          </a:solidFill>
          <a:ln w="9525">
            <a:noFill/>
            <a:miter lim="800000"/>
          </a:ln>
        </p:spPr>
        <p:txBody>
          <a:bodyPr lIns="121880" tIns="60940" rIns="121880" bIns="60940" anchor="ctr"/>
          <a:lstStyle/>
          <a:p>
            <a:pPr algn="ctr"/>
            <a:endParaRPr lang="zh-CN" altLang="en-US" sz="2800" dirty="0">
              <a:solidFill>
                <a:srgbClr val="FFFFFF"/>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3" name="文本框 2"/>
          <p:cNvSpPr txBox="1"/>
          <p:nvPr/>
        </p:nvSpPr>
        <p:spPr>
          <a:xfrm>
            <a:off x="10290630" y="1345223"/>
            <a:ext cx="434110" cy="4524315"/>
          </a:xfrm>
          <a:prstGeom prst="rect">
            <a:avLst/>
          </a:prstGeom>
          <a:noFill/>
        </p:spPr>
        <p:txBody>
          <a:bodyPr wrap="square" rtlCol="0">
            <a:spAutoFit/>
          </a:bodyPr>
          <a:lstStyle/>
          <a:p>
            <a:r>
              <a:rPr lang="zh-CN" altLang="en-US" b="1" dirty="0">
                <a:solidFill>
                  <a:srgbClr val="FF0000"/>
                </a:solidFill>
              </a:rPr>
              <a:t>巩固垃圾分类知识提高垃圾分类意识</a:t>
            </a:r>
          </a:p>
        </p:txBody>
      </p:sp>
    </p:spTree>
    <p:extLst>
      <p:ext uri="{BB962C8B-B14F-4D97-AF65-F5344CB8AC3E}">
        <p14:creationId xmlns:p14="http://schemas.microsoft.com/office/powerpoint/2010/main" val="3976211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rcRect l="16329" t="16716" r="61701" b="33853"/>
          <a:stretch>
            <a:fillRect/>
          </a:stretch>
        </p:blipFill>
        <p:spPr>
          <a:xfrm rot="16200000">
            <a:off x="2052105" y="3273466"/>
            <a:ext cx="2260011" cy="3390016"/>
          </a:xfrm>
          <a:custGeom>
            <a:avLst/>
            <a:gdLst>
              <a:gd name="connsiteX0" fmla="*/ 2260011 w 2260011"/>
              <a:gd name="connsiteY0" fmla="*/ 0 h 3390016"/>
              <a:gd name="connsiteX1" fmla="*/ 2260011 w 2260011"/>
              <a:gd name="connsiteY1" fmla="*/ 3390016 h 3390016"/>
              <a:gd name="connsiteX2" fmla="*/ 0 w 2260011"/>
              <a:gd name="connsiteY2" fmla="*/ 3390016 h 3390016"/>
              <a:gd name="connsiteX3" fmla="*/ 0 w 2260011"/>
              <a:gd name="connsiteY3" fmla="*/ 0 h 3390016"/>
            </a:gdLst>
            <a:ahLst/>
            <a:cxnLst>
              <a:cxn ang="0">
                <a:pos x="connsiteX0" y="connsiteY0"/>
              </a:cxn>
              <a:cxn ang="0">
                <a:pos x="connsiteX1" y="connsiteY1"/>
              </a:cxn>
              <a:cxn ang="0">
                <a:pos x="connsiteX2" y="connsiteY2"/>
              </a:cxn>
              <a:cxn ang="0">
                <a:pos x="connsiteX3" y="connsiteY3"/>
              </a:cxn>
            </a:cxnLst>
            <a:rect l="l" t="t" r="r" b="b"/>
            <a:pathLst>
              <a:path w="2260011" h="3390016">
                <a:moveTo>
                  <a:pt x="2260011" y="0"/>
                </a:moveTo>
                <a:lnTo>
                  <a:pt x="2260011" y="3390016"/>
                </a:lnTo>
                <a:lnTo>
                  <a:pt x="0" y="3390016"/>
                </a:lnTo>
                <a:lnTo>
                  <a:pt x="0" y="0"/>
                </a:lnTo>
                <a:close/>
              </a:path>
            </a:pathLst>
          </a:custGeom>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rcRect l="27037" t="28991" r="37475" b="38637"/>
          <a:stretch>
            <a:fillRect/>
          </a:stretch>
        </p:blipFill>
        <p:spPr>
          <a:xfrm>
            <a:off x="3830832" y="1524710"/>
            <a:ext cx="3405095" cy="2220123"/>
          </a:xfrm>
          <a:custGeom>
            <a:avLst/>
            <a:gdLst>
              <a:gd name="connsiteX0" fmla="*/ 0 w 3405095"/>
              <a:gd name="connsiteY0" fmla="*/ 0 h 2220123"/>
              <a:gd name="connsiteX1" fmla="*/ 3405095 w 3405095"/>
              <a:gd name="connsiteY1" fmla="*/ 0 h 2220123"/>
              <a:gd name="connsiteX2" fmla="*/ 3405095 w 3405095"/>
              <a:gd name="connsiteY2" fmla="*/ 2220123 h 2220123"/>
              <a:gd name="connsiteX3" fmla="*/ 0 w 3405095"/>
              <a:gd name="connsiteY3" fmla="*/ 2220123 h 2220123"/>
            </a:gdLst>
            <a:ahLst/>
            <a:cxnLst>
              <a:cxn ang="0">
                <a:pos x="connsiteX0" y="connsiteY0"/>
              </a:cxn>
              <a:cxn ang="0">
                <a:pos x="connsiteX1" y="connsiteY1"/>
              </a:cxn>
              <a:cxn ang="0">
                <a:pos x="connsiteX2" y="connsiteY2"/>
              </a:cxn>
              <a:cxn ang="0">
                <a:pos x="connsiteX3" y="connsiteY3"/>
              </a:cxn>
            </a:cxnLst>
            <a:rect l="l" t="t" r="r" b="b"/>
            <a:pathLst>
              <a:path w="3405095" h="2220123">
                <a:moveTo>
                  <a:pt x="0" y="0"/>
                </a:moveTo>
                <a:lnTo>
                  <a:pt x="3405095" y="0"/>
                </a:lnTo>
                <a:lnTo>
                  <a:pt x="3405095" y="2220123"/>
                </a:lnTo>
                <a:lnTo>
                  <a:pt x="0" y="2220123"/>
                </a:lnTo>
                <a:close/>
              </a:path>
            </a:pathLst>
          </a:custGeom>
        </p:spPr>
      </p:pic>
      <p:sp>
        <p:nvSpPr>
          <p:cNvPr id="27" name="矩形 1"/>
          <p:cNvSpPr>
            <a:spLocks noChangeArrowheads="1"/>
          </p:cNvSpPr>
          <p:nvPr/>
        </p:nvSpPr>
        <p:spPr bwMode="auto">
          <a:xfrm>
            <a:off x="1487102" y="1484821"/>
            <a:ext cx="2260011" cy="2260011"/>
          </a:xfrm>
          <a:prstGeom prst="rect">
            <a:avLst/>
          </a:prstGeom>
          <a:solidFill>
            <a:srgbClr val="EFCB47"/>
          </a:solidFill>
          <a:ln w="9525">
            <a:noFill/>
            <a:miter lim="800000"/>
          </a:ln>
        </p:spPr>
        <p:txBody>
          <a:bodyPr lIns="121880" tIns="60940" rIns="121880" bIns="60940" anchor="ctr"/>
          <a:lstStyle/>
          <a:p>
            <a:pPr algn="ctr"/>
            <a:endParaRPr lang="zh-CN" altLang="en-US" sz="2800" dirty="0">
              <a:solidFill>
                <a:srgbClr val="FF8607"/>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29" name="文本框 28"/>
          <p:cNvSpPr txBox="1"/>
          <p:nvPr/>
        </p:nvSpPr>
        <p:spPr>
          <a:xfrm>
            <a:off x="1473485" y="1829996"/>
            <a:ext cx="2320448" cy="1077218"/>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商城里上架一些文创产品，可以用正确投放垃圾和垃圾分类答题获得的积分兑换哦！</a:t>
            </a:r>
          </a:p>
        </p:txBody>
      </p:sp>
      <p:sp>
        <p:nvSpPr>
          <p:cNvPr id="44" name="图文框 43"/>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45" name="矩形 44"/>
          <p:cNvSpPr/>
          <p:nvPr/>
        </p:nvSpPr>
        <p:spPr>
          <a:xfrm>
            <a:off x="2228063" y="469799"/>
            <a:ext cx="1620958"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积分商城</a:t>
            </a:r>
          </a:p>
        </p:txBody>
      </p:sp>
      <p:sp>
        <p:nvSpPr>
          <p:cNvPr id="46"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46"/>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9646" y="285966"/>
            <a:ext cx="3002487" cy="6227380"/>
          </a:xfrm>
          <a:prstGeom prst="rect">
            <a:avLst/>
          </a:prstGeom>
        </p:spPr>
      </p:pic>
    </p:spTree>
    <p:extLst>
      <p:ext uri="{BB962C8B-B14F-4D97-AF65-F5344CB8AC3E}">
        <p14:creationId xmlns:p14="http://schemas.microsoft.com/office/powerpoint/2010/main" val="2895107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rcRect l="16329" t="16716" r="61701" b="33853"/>
          <a:stretch>
            <a:fillRect/>
          </a:stretch>
        </p:blipFill>
        <p:spPr>
          <a:xfrm rot="16200000">
            <a:off x="2052105" y="3273466"/>
            <a:ext cx="2260011" cy="3390016"/>
          </a:xfrm>
          <a:custGeom>
            <a:avLst/>
            <a:gdLst>
              <a:gd name="connsiteX0" fmla="*/ 2260011 w 2260011"/>
              <a:gd name="connsiteY0" fmla="*/ 0 h 3390016"/>
              <a:gd name="connsiteX1" fmla="*/ 2260011 w 2260011"/>
              <a:gd name="connsiteY1" fmla="*/ 3390016 h 3390016"/>
              <a:gd name="connsiteX2" fmla="*/ 0 w 2260011"/>
              <a:gd name="connsiteY2" fmla="*/ 3390016 h 3390016"/>
              <a:gd name="connsiteX3" fmla="*/ 0 w 2260011"/>
              <a:gd name="connsiteY3" fmla="*/ 0 h 3390016"/>
            </a:gdLst>
            <a:ahLst/>
            <a:cxnLst>
              <a:cxn ang="0">
                <a:pos x="connsiteX0" y="connsiteY0"/>
              </a:cxn>
              <a:cxn ang="0">
                <a:pos x="connsiteX1" y="connsiteY1"/>
              </a:cxn>
              <a:cxn ang="0">
                <a:pos x="connsiteX2" y="connsiteY2"/>
              </a:cxn>
              <a:cxn ang="0">
                <a:pos x="connsiteX3" y="connsiteY3"/>
              </a:cxn>
            </a:cxnLst>
            <a:rect l="l" t="t" r="r" b="b"/>
            <a:pathLst>
              <a:path w="2260011" h="3390016">
                <a:moveTo>
                  <a:pt x="2260011" y="0"/>
                </a:moveTo>
                <a:lnTo>
                  <a:pt x="2260011" y="3390016"/>
                </a:lnTo>
                <a:lnTo>
                  <a:pt x="0" y="3390016"/>
                </a:lnTo>
                <a:lnTo>
                  <a:pt x="0" y="0"/>
                </a:lnTo>
                <a:close/>
              </a:path>
            </a:pathLst>
          </a:custGeom>
        </p:spPr>
      </p:pic>
      <p:sp>
        <p:nvSpPr>
          <p:cNvPr id="27" name="矩形 1"/>
          <p:cNvSpPr>
            <a:spLocks noChangeArrowheads="1"/>
          </p:cNvSpPr>
          <p:nvPr/>
        </p:nvSpPr>
        <p:spPr bwMode="auto">
          <a:xfrm>
            <a:off x="1487102" y="1484821"/>
            <a:ext cx="2260011" cy="2260011"/>
          </a:xfrm>
          <a:prstGeom prst="rect">
            <a:avLst/>
          </a:prstGeom>
          <a:solidFill>
            <a:srgbClr val="EFCB47"/>
          </a:solidFill>
          <a:ln w="9525">
            <a:noFill/>
            <a:miter lim="800000"/>
          </a:ln>
        </p:spPr>
        <p:txBody>
          <a:bodyPr lIns="121880" tIns="60940" rIns="121880" bIns="60940" anchor="ctr"/>
          <a:lstStyle/>
          <a:p>
            <a:pPr algn="ctr"/>
            <a:endParaRPr lang="zh-CN" altLang="en-US" sz="2800" dirty="0">
              <a:solidFill>
                <a:srgbClr val="FF8607"/>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29" name="文本框 28"/>
          <p:cNvSpPr txBox="1"/>
          <p:nvPr/>
        </p:nvSpPr>
        <p:spPr>
          <a:xfrm>
            <a:off x="1522678" y="1530144"/>
            <a:ext cx="2320448" cy="2308324"/>
          </a:xfrm>
          <a:prstGeom prst="rect">
            <a:avLst/>
          </a:prstGeom>
          <a:noFill/>
        </p:spPr>
        <p:txBody>
          <a:bodyPr wrap="square" rtlCol="0">
            <a:spAutoFit/>
          </a:bodyPr>
          <a:lstStyle/>
          <a:p>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道具可以通过正确投放垃圾获得（正确投放不同种类的垃圾获得不同的道具，目前只有水和肥料），使用可以增加小树苗的成长值。当成长值到达</a:t>
            </a:r>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100</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300</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600</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小树苗会长大（换成更好看的</a:t>
            </a:r>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UI</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44" name="图文框 43"/>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45" name="矩形 44"/>
          <p:cNvSpPr/>
          <p:nvPr/>
        </p:nvSpPr>
        <p:spPr>
          <a:xfrm>
            <a:off x="1868990" y="469799"/>
            <a:ext cx="2339103"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种树养成系统</a:t>
            </a:r>
          </a:p>
        </p:txBody>
      </p:sp>
      <p:sp>
        <p:nvSpPr>
          <p:cNvPr id="46"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46"/>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8962" y="1065734"/>
            <a:ext cx="2505056" cy="5195671"/>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6991" y="1065734"/>
            <a:ext cx="2513869" cy="5213950"/>
          </a:xfrm>
          <a:prstGeom prst="rect">
            <a:avLst/>
          </a:prstGeom>
        </p:spPr>
      </p:pic>
      <p:sp>
        <p:nvSpPr>
          <p:cNvPr id="4" name="右箭头 3"/>
          <p:cNvSpPr/>
          <p:nvPr/>
        </p:nvSpPr>
        <p:spPr>
          <a:xfrm>
            <a:off x="8132885" y="3744832"/>
            <a:ext cx="926919" cy="369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68990" y="4235299"/>
            <a:ext cx="2667841" cy="1200329"/>
          </a:xfrm>
          <a:prstGeom prst="rect">
            <a:avLst/>
          </a:prstGeom>
          <a:noFill/>
        </p:spPr>
        <p:txBody>
          <a:bodyPr wrap="square" rtlCol="0">
            <a:spAutoFit/>
          </a:bodyPr>
          <a:lstStyle/>
          <a:p>
            <a:r>
              <a:rPr lang="zh-CN" altLang="en-US" dirty="0"/>
              <a:t>养成系统主要是一个激励措施，旨在提高大家垃圾分类的积极性，让垃圾分类成为习惯。</a:t>
            </a:r>
          </a:p>
        </p:txBody>
      </p:sp>
    </p:spTree>
    <p:extLst>
      <p:ext uri="{BB962C8B-B14F-4D97-AF65-F5344CB8AC3E}">
        <p14:creationId xmlns:p14="http://schemas.microsoft.com/office/powerpoint/2010/main" val="18306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rcRect l="16329" t="16716" r="61701" b="33853"/>
          <a:stretch>
            <a:fillRect/>
          </a:stretch>
        </p:blipFill>
        <p:spPr>
          <a:xfrm rot="16200000">
            <a:off x="2052105" y="3273466"/>
            <a:ext cx="2260011" cy="3390016"/>
          </a:xfrm>
          <a:custGeom>
            <a:avLst/>
            <a:gdLst>
              <a:gd name="connsiteX0" fmla="*/ 2260011 w 2260011"/>
              <a:gd name="connsiteY0" fmla="*/ 0 h 3390016"/>
              <a:gd name="connsiteX1" fmla="*/ 2260011 w 2260011"/>
              <a:gd name="connsiteY1" fmla="*/ 3390016 h 3390016"/>
              <a:gd name="connsiteX2" fmla="*/ 0 w 2260011"/>
              <a:gd name="connsiteY2" fmla="*/ 3390016 h 3390016"/>
              <a:gd name="connsiteX3" fmla="*/ 0 w 2260011"/>
              <a:gd name="connsiteY3" fmla="*/ 0 h 3390016"/>
            </a:gdLst>
            <a:ahLst/>
            <a:cxnLst>
              <a:cxn ang="0">
                <a:pos x="connsiteX0" y="connsiteY0"/>
              </a:cxn>
              <a:cxn ang="0">
                <a:pos x="connsiteX1" y="connsiteY1"/>
              </a:cxn>
              <a:cxn ang="0">
                <a:pos x="connsiteX2" y="connsiteY2"/>
              </a:cxn>
              <a:cxn ang="0">
                <a:pos x="connsiteX3" y="connsiteY3"/>
              </a:cxn>
            </a:cxnLst>
            <a:rect l="l" t="t" r="r" b="b"/>
            <a:pathLst>
              <a:path w="2260011" h="3390016">
                <a:moveTo>
                  <a:pt x="2260011" y="0"/>
                </a:moveTo>
                <a:lnTo>
                  <a:pt x="2260011" y="3390016"/>
                </a:lnTo>
                <a:lnTo>
                  <a:pt x="0" y="3390016"/>
                </a:lnTo>
                <a:lnTo>
                  <a:pt x="0" y="0"/>
                </a:lnTo>
                <a:close/>
              </a:path>
            </a:pathLst>
          </a:custGeom>
        </p:spPr>
      </p:pic>
      <p:sp>
        <p:nvSpPr>
          <p:cNvPr id="27" name="矩形 1"/>
          <p:cNvSpPr>
            <a:spLocks noChangeArrowheads="1"/>
          </p:cNvSpPr>
          <p:nvPr/>
        </p:nvSpPr>
        <p:spPr bwMode="auto">
          <a:xfrm>
            <a:off x="1487102" y="1484821"/>
            <a:ext cx="2260011" cy="2260011"/>
          </a:xfrm>
          <a:prstGeom prst="rect">
            <a:avLst/>
          </a:prstGeom>
          <a:solidFill>
            <a:srgbClr val="EFCB47"/>
          </a:solidFill>
          <a:ln w="9525">
            <a:noFill/>
            <a:miter lim="800000"/>
          </a:ln>
        </p:spPr>
        <p:txBody>
          <a:bodyPr lIns="121880" tIns="60940" rIns="121880" bIns="60940" anchor="ctr"/>
          <a:lstStyle/>
          <a:p>
            <a:pPr algn="ctr"/>
            <a:endParaRPr lang="zh-CN" altLang="en-US" sz="2800" dirty="0">
              <a:solidFill>
                <a:srgbClr val="FF8607"/>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29" name="文本框 28"/>
          <p:cNvSpPr txBox="1"/>
          <p:nvPr/>
        </p:nvSpPr>
        <p:spPr>
          <a:xfrm>
            <a:off x="1487102" y="1628725"/>
            <a:ext cx="2320448" cy="1323439"/>
          </a:xfrm>
          <a:prstGeom prst="rect">
            <a:avLst/>
          </a:prstGeom>
          <a:noFill/>
        </p:spPr>
        <p:txBody>
          <a:bodyPr wrap="square" rtlCol="0">
            <a:spAutoFit/>
          </a:bodyPr>
          <a:lstStyle/>
          <a:p>
            <a:pPr marL="285750" indent="-285750">
              <a:buFont typeface="Wingdings" panose="05000000000000000000" pitchFamily="2" charset="2"/>
              <a:buChar char="Ø"/>
            </a:pP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记录要素：</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l"/>
            </a:pP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投放时间</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l"/>
            </a:pP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投放垃圾重量</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l"/>
            </a:pP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投放垃圾种类</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l"/>
            </a:pP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是否正确投放</a:t>
            </a:r>
          </a:p>
        </p:txBody>
      </p:sp>
      <p:sp>
        <p:nvSpPr>
          <p:cNvPr id="44" name="图文框 43"/>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45" name="矩形 44"/>
          <p:cNvSpPr/>
          <p:nvPr/>
        </p:nvSpPr>
        <p:spPr>
          <a:xfrm>
            <a:off x="1509917" y="469799"/>
            <a:ext cx="3057248"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垃圾投放记录查询</a:t>
            </a:r>
          </a:p>
        </p:txBody>
      </p:sp>
      <p:sp>
        <p:nvSpPr>
          <p:cNvPr id="46"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46"/>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1057" y="887512"/>
            <a:ext cx="2642867" cy="5481501"/>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6558" y="887512"/>
            <a:ext cx="2642868" cy="5481501"/>
          </a:xfrm>
          <a:prstGeom prst="rect">
            <a:avLst/>
          </a:prstGeom>
        </p:spPr>
      </p:pic>
    </p:spTree>
    <p:extLst>
      <p:ext uri="{BB962C8B-B14F-4D97-AF65-F5344CB8AC3E}">
        <p14:creationId xmlns:p14="http://schemas.microsoft.com/office/powerpoint/2010/main" val="4089996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sp>
        <p:nvSpPr>
          <p:cNvPr id="30" name="新月形 4"/>
          <p:cNvSpPr>
            <a:spLocks noChangeArrowheads="1"/>
          </p:cNvSpPr>
          <p:nvPr/>
        </p:nvSpPr>
        <p:spPr bwMode="auto">
          <a:xfrm rot="-848703">
            <a:off x="4135438" y="2357438"/>
            <a:ext cx="1589087" cy="3178175"/>
          </a:xfrm>
          <a:prstGeom prst="moon">
            <a:avLst>
              <a:gd name="adj" fmla="val 15190"/>
            </a:avLst>
          </a:prstGeom>
          <a:solidFill>
            <a:srgbClr val="F8C033"/>
          </a:solidFill>
          <a:ln w="3175">
            <a:solidFill>
              <a:srgbClr val="F8F8F8"/>
            </a:solidFill>
            <a:miter lim="800000"/>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新月形 5"/>
          <p:cNvSpPr>
            <a:spLocks noChangeArrowheads="1"/>
          </p:cNvSpPr>
          <p:nvPr/>
        </p:nvSpPr>
        <p:spPr bwMode="auto">
          <a:xfrm rot="4551297">
            <a:off x="4948238" y="1322388"/>
            <a:ext cx="1589087" cy="3176587"/>
          </a:xfrm>
          <a:prstGeom prst="moon">
            <a:avLst>
              <a:gd name="adj" fmla="val 15190"/>
            </a:avLst>
          </a:prstGeom>
          <a:solidFill>
            <a:srgbClr val="5A944C"/>
          </a:solidFill>
          <a:ln w="3175">
            <a:solidFill>
              <a:srgbClr val="F8F8F8"/>
            </a:solidFill>
            <a:miter lim="800000"/>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新月形 6"/>
          <p:cNvSpPr>
            <a:spLocks noChangeArrowheads="1"/>
          </p:cNvSpPr>
          <p:nvPr/>
        </p:nvSpPr>
        <p:spPr bwMode="auto">
          <a:xfrm rot="9951297">
            <a:off x="5984875" y="2136775"/>
            <a:ext cx="1589088" cy="3178175"/>
          </a:xfrm>
          <a:prstGeom prst="moon">
            <a:avLst>
              <a:gd name="adj" fmla="val 15190"/>
            </a:avLst>
          </a:prstGeom>
          <a:solidFill>
            <a:srgbClr val="F8C033"/>
          </a:solidFill>
          <a:ln w="3175">
            <a:solidFill>
              <a:srgbClr val="F8F8F8"/>
            </a:solidFill>
            <a:miter lim="800000"/>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新月形 7"/>
          <p:cNvSpPr>
            <a:spLocks noChangeArrowheads="1"/>
          </p:cNvSpPr>
          <p:nvPr/>
        </p:nvSpPr>
        <p:spPr bwMode="auto">
          <a:xfrm rot="-6248703">
            <a:off x="5184775" y="3160713"/>
            <a:ext cx="1589087" cy="3176588"/>
          </a:xfrm>
          <a:prstGeom prst="moon">
            <a:avLst>
              <a:gd name="adj" fmla="val 15190"/>
            </a:avLst>
          </a:prstGeom>
          <a:solidFill>
            <a:srgbClr val="5A944C"/>
          </a:solidFill>
          <a:ln w="3175">
            <a:solidFill>
              <a:srgbClr val="F8F8F8"/>
            </a:solidFill>
            <a:miter lim="800000"/>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4" name="TextBox 11"/>
          <p:cNvSpPr>
            <a:spLocks noChangeArrowheads="1"/>
          </p:cNvSpPr>
          <p:nvPr/>
        </p:nvSpPr>
        <p:spPr bwMode="auto">
          <a:xfrm flipH="1">
            <a:off x="4848225" y="3533775"/>
            <a:ext cx="2111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sym typeface="Arial" panose="020B0604020202020204" pitchFamily="34" charset="0"/>
              </a:rPr>
              <a:t>分类邮我</a:t>
            </a:r>
            <a:endParaRPr lang="en-US" sz="24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5" name="直接连接符 24"/>
          <p:cNvSpPr>
            <a:spLocks noChangeShapeType="1"/>
          </p:cNvSpPr>
          <p:nvPr/>
        </p:nvSpPr>
        <p:spPr bwMode="auto">
          <a:xfrm flipH="1">
            <a:off x="3236913" y="3200400"/>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直接连接符 24"/>
          <p:cNvSpPr>
            <a:spLocks noChangeShapeType="1"/>
          </p:cNvSpPr>
          <p:nvPr/>
        </p:nvSpPr>
        <p:spPr bwMode="auto">
          <a:xfrm flipH="1">
            <a:off x="6514428" y="2312836"/>
            <a:ext cx="1049337"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6" name="直接连接符 24"/>
          <p:cNvSpPr>
            <a:spLocks noChangeShapeType="1"/>
          </p:cNvSpPr>
          <p:nvPr/>
        </p:nvSpPr>
        <p:spPr bwMode="auto">
          <a:xfrm flipH="1">
            <a:off x="6779419" y="5211519"/>
            <a:ext cx="1033463" cy="0"/>
          </a:xfrm>
          <a:prstGeom prst="line">
            <a:avLst/>
          </a:prstGeom>
          <a:noFill/>
          <a:ln w="12700">
            <a:solidFill>
              <a:srgbClr val="ADBACA"/>
            </a:solidFill>
            <a:prstDash val="sysDot"/>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3" name="图文框 52"/>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54" name="矩形 53"/>
          <p:cNvSpPr/>
          <p:nvPr/>
        </p:nvSpPr>
        <p:spPr>
          <a:xfrm>
            <a:off x="1868993" y="469799"/>
            <a:ext cx="2339103"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功能展示视频</a:t>
            </a:r>
          </a:p>
        </p:txBody>
      </p:sp>
      <p:sp>
        <p:nvSpPr>
          <p:cNvPr id="55"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圆角矩形 55"/>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1">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1230813" y="1185391"/>
            <a:ext cx="2561098" cy="5298823"/>
          </a:xfrm>
          <a:prstGeom prst="rect">
            <a:avLst/>
          </a:prstGeom>
        </p:spPr>
      </p:pic>
      <p:pic>
        <p:nvPicPr>
          <p:cNvPr id="3" name="2">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4533393" y="1112391"/>
            <a:ext cx="2631665" cy="5444825"/>
          </a:xfrm>
          <a:prstGeom prst="rect">
            <a:avLst/>
          </a:prstGeom>
        </p:spPr>
      </p:pic>
      <p:pic>
        <p:nvPicPr>
          <p:cNvPr id="4" name="3">
            <a:hlinkClick r:id="" action="ppaction://media"/>
          </p:cNvPr>
          <p:cNvPicPr>
            <a:picLocks noChangeAspect="1"/>
          </p:cNvPicPr>
          <p:nvPr>
            <a:videoFile r:link="rId7"/>
            <p:extLst>
              <p:ext uri="{DAA4B4D4-6D71-4841-9C94-3DE7FCFB9230}">
                <p14:media xmlns:p14="http://schemas.microsoft.com/office/powerpoint/2010/main" r:embed="rId6"/>
              </p:ext>
            </p:extLst>
          </p:nvPr>
        </p:nvPicPr>
        <p:blipFill>
          <a:blip r:embed="rId11"/>
          <a:stretch>
            <a:fillRect/>
          </a:stretch>
        </p:blipFill>
        <p:spPr>
          <a:xfrm>
            <a:off x="7968577" y="1144799"/>
            <a:ext cx="2631665" cy="544482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video>
              <p:cMediaNode vol="80000">
                <p:cTn id="19"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文本框 19"/>
          <p:cNvSpPr txBox="1">
            <a:spLocks noChangeArrowheads="1"/>
          </p:cNvSpPr>
          <p:nvPr/>
        </p:nvSpPr>
        <p:spPr bwMode="auto">
          <a:xfrm>
            <a:off x="4262438" y="2353229"/>
            <a:ext cx="49929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75A56C"/>
                </a:solidFill>
                <a:effectLst/>
                <a:uLnTx/>
                <a:uFillTx/>
                <a:latin typeface="微软雅黑" panose="020B0503020204020204" pitchFamily="34" charset="-122"/>
                <a:ea typeface="微软雅黑" panose="020B0503020204020204" pitchFamily="34" charset="-122"/>
                <a:cs typeface="+mn-cs"/>
              </a:rPr>
              <a:t>应用技术</a:t>
            </a:r>
            <a:endParaRPr kumimoji="0" lang="en-US" altLang="zh-CN" sz="4400" b="1" i="0" u="none" strike="noStrike" kern="1200" cap="none" spc="0" normalizeH="0" baseline="0" noProof="0" dirty="0">
              <a:ln>
                <a:noFill/>
              </a:ln>
              <a:solidFill>
                <a:srgbClr val="75A56C"/>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4"/>
          <p:cNvGrpSpPr/>
          <p:nvPr/>
        </p:nvGrpSpPr>
        <p:grpSpPr bwMode="auto">
          <a:xfrm>
            <a:off x="2863995" y="2256683"/>
            <a:ext cx="1094219" cy="1099609"/>
            <a:chOff x="3439886" y="2047910"/>
            <a:chExt cx="608204" cy="611710"/>
          </a:xfrm>
          <a:solidFill>
            <a:srgbClr val="FDFD97"/>
          </a:solidFill>
        </p:grpSpPr>
        <p:sp>
          <p:nvSpPr>
            <p:cNvPr id="22" name="矩形 21"/>
            <p:cNvSpPr/>
            <p:nvPr/>
          </p:nvSpPr>
          <p:spPr>
            <a:xfrm>
              <a:off x="3439886" y="2047910"/>
              <a:ext cx="608204" cy="607962"/>
            </a:xfrm>
            <a:prstGeom prst="rect">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CFDBC"/>
                </a:solidFill>
                <a:effectLst/>
                <a:uLnTx/>
                <a:uFillTx/>
                <a:latin typeface="Calibri"/>
                <a:ea typeface="宋体" panose="02010600030101010101" pitchFamily="2" charset="-122"/>
                <a:cs typeface="+mn-cs"/>
              </a:endParaRPr>
            </a:p>
          </p:txBody>
        </p:sp>
        <p:sp>
          <p:nvSpPr>
            <p:cNvPr id="23" name="直角三角形 22"/>
            <p:cNvSpPr/>
            <p:nvPr/>
          </p:nvSpPr>
          <p:spPr>
            <a:xfrm>
              <a:off x="3439886" y="2051658"/>
              <a:ext cx="608204" cy="607962"/>
            </a:xfrm>
            <a:prstGeom prst="rtTriangle">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CFDBC"/>
                </a:solidFill>
                <a:effectLst/>
                <a:uLnTx/>
                <a:uFillTx/>
                <a:latin typeface="Calibri"/>
                <a:ea typeface="宋体" panose="02010600030101010101" pitchFamily="2" charset="-122"/>
                <a:cs typeface="+mn-cs"/>
              </a:endParaRPr>
            </a:p>
          </p:txBody>
        </p:sp>
      </p:grpSp>
      <p:sp>
        <p:nvSpPr>
          <p:cNvPr id="24" name="文本框 3"/>
          <p:cNvSpPr txBox="1">
            <a:spLocks noChangeArrowheads="1"/>
          </p:cNvSpPr>
          <p:nvPr/>
        </p:nvSpPr>
        <p:spPr bwMode="auto">
          <a:xfrm>
            <a:off x="3053051" y="2256683"/>
            <a:ext cx="704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7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p>
        </p:txBody>
      </p:sp>
      <p:cxnSp>
        <p:nvCxnSpPr>
          <p:cNvPr id="25" name="直接连接符 24"/>
          <p:cNvCxnSpPr/>
          <p:nvPr/>
        </p:nvCxnSpPr>
        <p:spPr>
          <a:xfrm>
            <a:off x="3955040" y="3334930"/>
            <a:ext cx="5372966" cy="0"/>
          </a:xfrm>
          <a:prstGeom prst="line">
            <a:avLst/>
          </a:prstGeom>
          <a:ln>
            <a:solidFill>
              <a:srgbClr val="75A56C"/>
            </a:solidFill>
            <a:tailEnd type="oval"/>
          </a:ln>
        </p:spPr>
        <p:style>
          <a:lnRef idx="1">
            <a:schemeClr val="accent1"/>
          </a:lnRef>
          <a:fillRef idx="0">
            <a:schemeClr val="accent1"/>
          </a:fillRef>
          <a:effectRef idx="0">
            <a:schemeClr val="accent1"/>
          </a:effectRef>
          <a:fontRef idx="minor">
            <a:schemeClr val="tx1"/>
          </a:fontRef>
        </p:style>
      </p:cxnSp>
      <p:sp>
        <p:nvSpPr>
          <p:cNvPr id="26" name="文本框 25"/>
          <p:cNvSpPr txBox="1">
            <a:spLocks noChangeArrowheads="1"/>
          </p:cNvSpPr>
          <p:nvPr/>
        </p:nvSpPr>
        <p:spPr bwMode="auto">
          <a:xfrm>
            <a:off x="4262438" y="3659067"/>
            <a:ext cx="2089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后端</a:t>
            </a:r>
            <a:endParaRPr kumimoji="0" lang="en-US" altLang="zh-CN"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p:cNvSpPr txBox="1">
            <a:spLocks noChangeArrowheads="1"/>
          </p:cNvSpPr>
          <p:nvPr/>
        </p:nvSpPr>
        <p:spPr bwMode="auto">
          <a:xfrm>
            <a:off x="7090641" y="3659067"/>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页面组件</a:t>
            </a:r>
            <a:endParaRPr kumimoji="0" lang="en-US" altLang="zh-CN"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p:cNvSpPr txBox="1">
            <a:spLocks noChangeArrowheads="1"/>
          </p:cNvSpPr>
          <p:nvPr/>
        </p:nvSpPr>
        <p:spPr bwMode="auto">
          <a:xfrm>
            <a:off x="4262438" y="4222630"/>
            <a:ext cx="2089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网络请求</a:t>
            </a:r>
            <a:endParaRPr kumimoji="0" lang="en-US" altLang="zh-CN"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p:cNvSpPr txBox="1">
            <a:spLocks noChangeArrowheads="1"/>
          </p:cNvSpPr>
          <p:nvPr/>
        </p:nvSpPr>
        <p:spPr bwMode="auto">
          <a:xfrm>
            <a:off x="7090641" y="4222630"/>
            <a:ext cx="2087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前端框架</a:t>
            </a:r>
            <a:endParaRPr kumimoji="0" lang="en-US" altLang="zh-CN" sz="20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54140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5067300" y="3019279"/>
            <a:ext cx="2057400" cy="2057400"/>
            <a:chOff x="4801849" y="2134849"/>
            <a:chExt cx="2588302" cy="2588302"/>
          </a:xfrm>
        </p:grpSpPr>
        <p:sp>
          <p:nvSpPr>
            <p:cNvPr id="5" name="椭圆 4"/>
            <p:cNvSpPr/>
            <p:nvPr/>
          </p:nvSpPr>
          <p:spPr>
            <a:xfrm>
              <a:off x="4927614" y="2277178"/>
              <a:ext cx="2336772" cy="2336772"/>
            </a:xfrm>
            <a:prstGeom prst="ellipse">
              <a:avLst/>
            </a:prstGeom>
            <a:noFill/>
            <a:ln w="19050">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endParaRPr>
            </a:p>
          </p:txBody>
        </p:sp>
        <p:sp>
          <p:nvSpPr>
            <p:cNvPr id="6" name="椭圆 5"/>
            <p:cNvSpPr/>
            <p:nvPr/>
          </p:nvSpPr>
          <p:spPr>
            <a:xfrm>
              <a:off x="4801849" y="2134849"/>
              <a:ext cx="2588302" cy="2588302"/>
            </a:xfrm>
            <a:prstGeom prst="ellipse">
              <a:avLst/>
            </a:prstGeom>
            <a:noFill/>
            <a:ln w="19050">
              <a:solidFill>
                <a:srgbClr val="EFCB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微软雅黑" panose="020B0503020204020204" pitchFamily="34" charset="-122"/>
                <a:ea typeface="微软雅黑" panose="020B0503020204020204" pitchFamily="34" charset="-122"/>
              </a:endParaRPr>
            </a:p>
          </p:txBody>
        </p:sp>
        <p:sp>
          <p:nvSpPr>
            <p:cNvPr id="7" name="KSO_Shape"/>
            <p:cNvSpPr/>
            <p:nvPr/>
          </p:nvSpPr>
          <p:spPr bwMode="auto">
            <a:xfrm>
              <a:off x="5792249" y="2606001"/>
              <a:ext cx="607501" cy="582859"/>
            </a:xfrm>
            <a:custGeom>
              <a:avLst/>
              <a:gdLst>
                <a:gd name="T0" fmla="*/ 288285 w 3897"/>
                <a:gd name="T1" fmla="*/ 0 h 3741"/>
                <a:gd name="T2" fmla="*/ 288285 w 3897"/>
                <a:gd name="T3" fmla="*/ 324343 h 3741"/>
                <a:gd name="T4" fmla="*/ 0 w 3897"/>
                <a:gd name="T5" fmla="*/ 324343 h 3741"/>
                <a:gd name="T6" fmla="*/ 0 w 3897"/>
                <a:gd name="T7" fmla="*/ 1368062 h 3741"/>
                <a:gd name="T8" fmla="*/ 360357 w 3897"/>
                <a:gd name="T9" fmla="*/ 1728443 h 3741"/>
                <a:gd name="T10" fmla="*/ 1440040 w 3897"/>
                <a:gd name="T11" fmla="*/ 1728443 h 3741"/>
                <a:gd name="T12" fmla="*/ 1800397 w 3897"/>
                <a:gd name="T13" fmla="*/ 1368062 h 3741"/>
                <a:gd name="T14" fmla="*/ 1800397 w 3897"/>
                <a:gd name="T15" fmla="*/ 0 h 3741"/>
                <a:gd name="T16" fmla="*/ 288285 w 3897"/>
                <a:gd name="T17" fmla="*/ 0 h 3741"/>
                <a:gd name="T18" fmla="*/ 288285 w 3897"/>
                <a:gd name="T19" fmla="*/ 1260410 h 3741"/>
                <a:gd name="T20" fmla="*/ 198196 w 3897"/>
                <a:gd name="T21" fmla="*/ 1497430 h 3741"/>
                <a:gd name="T22" fmla="*/ 108107 w 3897"/>
                <a:gd name="T23" fmla="*/ 1260410 h 3741"/>
                <a:gd name="T24" fmla="*/ 108107 w 3897"/>
                <a:gd name="T25" fmla="*/ 431995 h 3741"/>
                <a:gd name="T26" fmla="*/ 288285 w 3897"/>
                <a:gd name="T27" fmla="*/ 431995 h 3741"/>
                <a:gd name="T28" fmla="*/ 288285 w 3897"/>
                <a:gd name="T29" fmla="*/ 1260410 h 3741"/>
                <a:gd name="T30" fmla="*/ 1692290 w 3897"/>
                <a:gd name="T31" fmla="*/ 1260410 h 3741"/>
                <a:gd name="T32" fmla="*/ 1332395 w 3897"/>
                <a:gd name="T33" fmla="*/ 1620329 h 3741"/>
                <a:gd name="T34" fmla="*/ 468002 w 3897"/>
                <a:gd name="T35" fmla="*/ 1620329 h 3741"/>
                <a:gd name="T36" fmla="*/ 320625 w 3897"/>
                <a:gd name="T37" fmla="*/ 1588449 h 3741"/>
                <a:gd name="T38" fmla="*/ 396392 w 3897"/>
                <a:gd name="T39" fmla="*/ 1368062 h 3741"/>
                <a:gd name="T40" fmla="*/ 396392 w 3897"/>
                <a:gd name="T41" fmla="*/ 108114 h 3741"/>
                <a:gd name="T42" fmla="*/ 1692290 w 3897"/>
                <a:gd name="T43" fmla="*/ 108114 h 3741"/>
                <a:gd name="T44" fmla="*/ 1692290 w 3897"/>
                <a:gd name="T45" fmla="*/ 1260410 h 3741"/>
                <a:gd name="T46" fmla="*/ 900429 w 3897"/>
                <a:gd name="T47" fmla="*/ 1152295 h 3741"/>
                <a:gd name="T48" fmla="*/ 540073 w 3897"/>
                <a:gd name="T49" fmla="*/ 1152295 h 3741"/>
                <a:gd name="T50" fmla="*/ 540073 w 3897"/>
                <a:gd name="T51" fmla="*/ 1260410 h 3741"/>
                <a:gd name="T52" fmla="*/ 900429 w 3897"/>
                <a:gd name="T53" fmla="*/ 1260410 h 3741"/>
                <a:gd name="T54" fmla="*/ 900429 w 3897"/>
                <a:gd name="T55" fmla="*/ 1152295 h 3741"/>
                <a:gd name="T56" fmla="*/ 900429 w 3897"/>
                <a:gd name="T57" fmla="*/ 972105 h 3741"/>
                <a:gd name="T58" fmla="*/ 540073 w 3897"/>
                <a:gd name="T59" fmla="*/ 972105 h 3741"/>
                <a:gd name="T60" fmla="*/ 540073 w 3897"/>
                <a:gd name="T61" fmla="*/ 1080219 h 3741"/>
                <a:gd name="T62" fmla="*/ 900429 w 3897"/>
                <a:gd name="T63" fmla="*/ 1080219 h 3741"/>
                <a:gd name="T64" fmla="*/ 900429 w 3897"/>
                <a:gd name="T65" fmla="*/ 972105 h 3741"/>
                <a:gd name="T66" fmla="*/ 900429 w 3897"/>
                <a:gd name="T67" fmla="*/ 792376 h 3741"/>
                <a:gd name="T68" fmla="*/ 540073 w 3897"/>
                <a:gd name="T69" fmla="*/ 792376 h 3741"/>
                <a:gd name="T70" fmla="*/ 540073 w 3897"/>
                <a:gd name="T71" fmla="*/ 900029 h 3741"/>
                <a:gd name="T72" fmla="*/ 900429 w 3897"/>
                <a:gd name="T73" fmla="*/ 900029 h 3741"/>
                <a:gd name="T74" fmla="*/ 900429 w 3897"/>
                <a:gd name="T75" fmla="*/ 792376 h 3741"/>
                <a:gd name="T76" fmla="*/ 1512112 w 3897"/>
                <a:gd name="T77" fmla="*/ 324343 h 3741"/>
                <a:gd name="T78" fmla="*/ 540073 w 3897"/>
                <a:gd name="T79" fmla="*/ 324343 h 3741"/>
                <a:gd name="T80" fmla="*/ 540073 w 3897"/>
                <a:gd name="T81" fmla="*/ 468033 h 3741"/>
                <a:gd name="T82" fmla="*/ 1512112 w 3897"/>
                <a:gd name="T83" fmla="*/ 468033 h 3741"/>
                <a:gd name="T84" fmla="*/ 1512112 w 3897"/>
                <a:gd name="T85" fmla="*/ 324343 h 3741"/>
                <a:gd name="T86" fmla="*/ 900429 w 3897"/>
                <a:gd name="T87" fmla="*/ 612186 h 3741"/>
                <a:gd name="T88" fmla="*/ 540073 w 3897"/>
                <a:gd name="T89" fmla="*/ 612186 h 3741"/>
                <a:gd name="T90" fmla="*/ 540073 w 3897"/>
                <a:gd name="T91" fmla="*/ 720300 h 3741"/>
                <a:gd name="T92" fmla="*/ 900429 w 3897"/>
                <a:gd name="T93" fmla="*/ 720300 h 3741"/>
                <a:gd name="T94" fmla="*/ 900429 w 3897"/>
                <a:gd name="T95" fmla="*/ 612186 h 3741"/>
                <a:gd name="T96" fmla="*/ 1008074 w 3897"/>
                <a:gd name="T97" fmla="*/ 1260410 h 3741"/>
                <a:gd name="T98" fmla="*/ 1512112 w 3897"/>
                <a:gd name="T99" fmla="*/ 1260410 h 3741"/>
                <a:gd name="T100" fmla="*/ 1512112 w 3897"/>
                <a:gd name="T101" fmla="*/ 612186 h 3741"/>
                <a:gd name="T102" fmla="*/ 1008074 w 3897"/>
                <a:gd name="T103" fmla="*/ 612186 h 3741"/>
                <a:gd name="T104" fmla="*/ 1008074 w 3897"/>
                <a:gd name="T105" fmla="*/ 1260410 h 37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897" h="3741">
                  <a:moveTo>
                    <a:pt x="624" y="0"/>
                  </a:moveTo>
                  <a:cubicBezTo>
                    <a:pt x="624" y="702"/>
                    <a:pt x="624" y="702"/>
                    <a:pt x="624" y="702"/>
                  </a:cubicBezTo>
                  <a:cubicBezTo>
                    <a:pt x="0" y="702"/>
                    <a:pt x="0" y="702"/>
                    <a:pt x="0" y="702"/>
                  </a:cubicBezTo>
                  <a:cubicBezTo>
                    <a:pt x="0" y="2961"/>
                    <a:pt x="0" y="2961"/>
                    <a:pt x="0" y="2961"/>
                  </a:cubicBezTo>
                  <a:cubicBezTo>
                    <a:pt x="0" y="3392"/>
                    <a:pt x="349" y="3741"/>
                    <a:pt x="780" y="3741"/>
                  </a:cubicBezTo>
                  <a:cubicBezTo>
                    <a:pt x="3117" y="3741"/>
                    <a:pt x="3117" y="3741"/>
                    <a:pt x="3117" y="3741"/>
                  </a:cubicBezTo>
                  <a:cubicBezTo>
                    <a:pt x="3548" y="3741"/>
                    <a:pt x="3897" y="3392"/>
                    <a:pt x="3897" y="2961"/>
                  </a:cubicBezTo>
                  <a:cubicBezTo>
                    <a:pt x="3897" y="0"/>
                    <a:pt x="3897" y="0"/>
                    <a:pt x="3897" y="0"/>
                  </a:cubicBezTo>
                  <a:lnTo>
                    <a:pt x="624" y="0"/>
                  </a:lnTo>
                  <a:close/>
                  <a:moveTo>
                    <a:pt x="624" y="2728"/>
                  </a:moveTo>
                  <a:cubicBezTo>
                    <a:pt x="624" y="2925"/>
                    <a:pt x="550" y="3104"/>
                    <a:pt x="429" y="3241"/>
                  </a:cubicBezTo>
                  <a:cubicBezTo>
                    <a:pt x="308" y="3104"/>
                    <a:pt x="234" y="2925"/>
                    <a:pt x="234" y="2728"/>
                  </a:cubicBezTo>
                  <a:cubicBezTo>
                    <a:pt x="234" y="935"/>
                    <a:pt x="234" y="935"/>
                    <a:pt x="234" y="935"/>
                  </a:cubicBezTo>
                  <a:cubicBezTo>
                    <a:pt x="624" y="935"/>
                    <a:pt x="624" y="935"/>
                    <a:pt x="624" y="935"/>
                  </a:cubicBezTo>
                  <a:lnTo>
                    <a:pt x="624" y="2728"/>
                  </a:lnTo>
                  <a:close/>
                  <a:moveTo>
                    <a:pt x="3663" y="2728"/>
                  </a:moveTo>
                  <a:cubicBezTo>
                    <a:pt x="3663" y="3158"/>
                    <a:pt x="3314" y="3507"/>
                    <a:pt x="2884" y="3507"/>
                  </a:cubicBezTo>
                  <a:cubicBezTo>
                    <a:pt x="1013" y="3507"/>
                    <a:pt x="1013" y="3507"/>
                    <a:pt x="1013" y="3507"/>
                  </a:cubicBezTo>
                  <a:cubicBezTo>
                    <a:pt x="899" y="3507"/>
                    <a:pt x="791" y="3482"/>
                    <a:pt x="694" y="3438"/>
                  </a:cubicBezTo>
                  <a:cubicBezTo>
                    <a:pt x="796" y="3306"/>
                    <a:pt x="858" y="3141"/>
                    <a:pt x="858" y="2961"/>
                  </a:cubicBezTo>
                  <a:cubicBezTo>
                    <a:pt x="858" y="234"/>
                    <a:pt x="858" y="234"/>
                    <a:pt x="858" y="234"/>
                  </a:cubicBezTo>
                  <a:cubicBezTo>
                    <a:pt x="3663" y="234"/>
                    <a:pt x="3663" y="234"/>
                    <a:pt x="3663" y="234"/>
                  </a:cubicBezTo>
                  <a:lnTo>
                    <a:pt x="3663" y="2728"/>
                  </a:lnTo>
                  <a:close/>
                  <a:moveTo>
                    <a:pt x="1949" y="2494"/>
                  </a:moveTo>
                  <a:cubicBezTo>
                    <a:pt x="1169" y="2494"/>
                    <a:pt x="1169" y="2494"/>
                    <a:pt x="1169" y="2494"/>
                  </a:cubicBezTo>
                  <a:cubicBezTo>
                    <a:pt x="1169" y="2728"/>
                    <a:pt x="1169" y="2728"/>
                    <a:pt x="1169" y="2728"/>
                  </a:cubicBezTo>
                  <a:cubicBezTo>
                    <a:pt x="1949" y="2728"/>
                    <a:pt x="1949" y="2728"/>
                    <a:pt x="1949" y="2728"/>
                  </a:cubicBezTo>
                  <a:lnTo>
                    <a:pt x="1949" y="2494"/>
                  </a:lnTo>
                  <a:close/>
                  <a:moveTo>
                    <a:pt x="1949" y="2104"/>
                  </a:moveTo>
                  <a:cubicBezTo>
                    <a:pt x="1169" y="2104"/>
                    <a:pt x="1169" y="2104"/>
                    <a:pt x="1169" y="2104"/>
                  </a:cubicBezTo>
                  <a:cubicBezTo>
                    <a:pt x="1169" y="2338"/>
                    <a:pt x="1169" y="2338"/>
                    <a:pt x="1169" y="2338"/>
                  </a:cubicBezTo>
                  <a:cubicBezTo>
                    <a:pt x="1949" y="2338"/>
                    <a:pt x="1949" y="2338"/>
                    <a:pt x="1949" y="2338"/>
                  </a:cubicBezTo>
                  <a:lnTo>
                    <a:pt x="1949" y="2104"/>
                  </a:lnTo>
                  <a:close/>
                  <a:moveTo>
                    <a:pt x="1949" y="1715"/>
                  </a:moveTo>
                  <a:cubicBezTo>
                    <a:pt x="1169" y="1715"/>
                    <a:pt x="1169" y="1715"/>
                    <a:pt x="1169" y="1715"/>
                  </a:cubicBezTo>
                  <a:cubicBezTo>
                    <a:pt x="1169" y="1948"/>
                    <a:pt x="1169" y="1948"/>
                    <a:pt x="1169" y="1948"/>
                  </a:cubicBezTo>
                  <a:cubicBezTo>
                    <a:pt x="1949" y="1948"/>
                    <a:pt x="1949" y="1948"/>
                    <a:pt x="1949" y="1948"/>
                  </a:cubicBezTo>
                  <a:lnTo>
                    <a:pt x="1949" y="1715"/>
                  </a:lnTo>
                  <a:close/>
                  <a:moveTo>
                    <a:pt x="3273" y="702"/>
                  </a:moveTo>
                  <a:cubicBezTo>
                    <a:pt x="1169" y="702"/>
                    <a:pt x="1169" y="702"/>
                    <a:pt x="1169" y="702"/>
                  </a:cubicBezTo>
                  <a:cubicBezTo>
                    <a:pt x="1169" y="1013"/>
                    <a:pt x="1169" y="1013"/>
                    <a:pt x="1169" y="1013"/>
                  </a:cubicBezTo>
                  <a:cubicBezTo>
                    <a:pt x="3273" y="1013"/>
                    <a:pt x="3273" y="1013"/>
                    <a:pt x="3273" y="1013"/>
                  </a:cubicBezTo>
                  <a:lnTo>
                    <a:pt x="3273" y="702"/>
                  </a:lnTo>
                  <a:close/>
                  <a:moveTo>
                    <a:pt x="1949" y="1325"/>
                  </a:moveTo>
                  <a:cubicBezTo>
                    <a:pt x="1169" y="1325"/>
                    <a:pt x="1169" y="1325"/>
                    <a:pt x="1169" y="1325"/>
                  </a:cubicBezTo>
                  <a:cubicBezTo>
                    <a:pt x="1169" y="1559"/>
                    <a:pt x="1169" y="1559"/>
                    <a:pt x="1169" y="1559"/>
                  </a:cubicBezTo>
                  <a:cubicBezTo>
                    <a:pt x="1949" y="1559"/>
                    <a:pt x="1949" y="1559"/>
                    <a:pt x="1949" y="1559"/>
                  </a:cubicBezTo>
                  <a:lnTo>
                    <a:pt x="1949" y="1325"/>
                  </a:lnTo>
                  <a:close/>
                  <a:moveTo>
                    <a:pt x="2182" y="2728"/>
                  </a:moveTo>
                  <a:cubicBezTo>
                    <a:pt x="3273" y="2728"/>
                    <a:pt x="3273" y="2728"/>
                    <a:pt x="3273" y="2728"/>
                  </a:cubicBezTo>
                  <a:cubicBezTo>
                    <a:pt x="3273" y="1325"/>
                    <a:pt x="3273" y="1325"/>
                    <a:pt x="3273" y="1325"/>
                  </a:cubicBezTo>
                  <a:cubicBezTo>
                    <a:pt x="2182" y="1325"/>
                    <a:pt x="2182" y="1325"/>
                    <a:pt x="2182" y="1325"/>
                  </a:cubicBezTo>
                  <a:lnTo>
                    <a:pt x="2182" y="2728"/>
                  </a:lnTo>
                  <a:close/>
                </a:path>
              </a:pathLst>
            </a:custGeom>
            <a:solidFill>
              <a:srgbClr val="75A56C"/>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1050">
                <a:latin typeface="微软雅黑" panose="020B0503020204020204" pitchFamily="34" charset="-122"/>
                <a:ea typeface="微软雅黑" panose="020B0503020204020204" pitchFamily="34" charset="-122"/>
              </a:endParaRPr>
            </a:p>
          </p:txBody>
        </p:sp>
        <p:sp>
          <p:nvSpPr>
            <p:cNvPr id="8" name="文本框 7"/>
            <p:cNvSpPr txBox="1"/>
            <p:nvPr/>
          </p:nvSpPr>
          <p:spPr>
            <a:xfrm>
              <a:off x="5389686" y="3199129"/>
              <a:ext cx="1412627" cy="813114"/>
            </a:xfrm>
            <a:prstGeom prst="rect">
              <a:avLst/>
            </a:prstGeom>
            <a:noFill/>
          </p:spPr>
          <p:txBody>
            <a:bodyPr wrap="square" rtlCol="0">
              <a:spAutoFit/>
            </a:bodyPr>
            <a:lstStyle/>
            <a:p>
              <a:r>
                <a:rPr lang="zh-CN" altLang="en-US" sz="3600" dirty="0">
                  <a:solidFill>
                    <a:srgbClr val="75A56C"/>
                  </a:solidFill>
                  <a:latin typeface="微软雅黑" panose="020B0503020204020204" pitchFamily="34" charset="-122"/>
                  <a:ea typeface="微软雅黑" panose="020B0503020204020204" pitchFamily="34" charset="-122"/>
                </a:rPr>
                <a:t>目录</a:t>
              </a:r>
            </a:p>
          </p:txBody>
        </p:sp>
        <p:sp>
          <p:nvSpPr>
            <p:cNvPr id="9" name="文本框 8"/>
            <p:cNvSpPr txBox="1"/>
            <p:nvPr/>
          </p:nvSpPr>
          <p:spPr>
            <a:xfrm>
              <a:off x="5448419" y="4022512"/>
              <a:ext cx="1295161" cy="329117"/>
            </a:xfrm>
            <a:prstGeom prst="rect">
              <a:avLst/>
            </a:prstGeom>
            <a:noFill/>
          </p:spPr>
          <p:txBody>
            <a:bodyPr wrap="square" rtlCol="0">
              <a:spAutoFit/>
            </a:bodyPr>
            <a:lstStyle/>
            <a:p>
              <a:pPr algn="dist"/>
              <a:r>
                <a:rPr lang="en-US" altLang="zh-CN" sz="1050" dirty="0">
                  <a:solidFill>
                    <a:srgbClr val="75A56C"/>
                  </a:solidFill>
                  <a:latin typeface="微软雅黑" panose="020B0503020204020204" pitchFamily="34" charset="-122"/>
                  <a:ea typeface="微软雅黑" panose="020B0503020204020204" pitchFamily="34" charset="-122"/>
                </a:rPr>
                <a:t>CONTENTS</a:t>
              </a:r>
              <a:endParaRPr lang="zh-CN" altLang="en-US" sz="1050" dirty="0">
                <a:solidFill>
                  <a:srgbClr val="75A56C"/>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754063" y="4800244"/>
            <a:ext cx="5094611" cy="1569660"/>
            <a:chOff x="882100" y="904877"/>
            <a:chExt cx="5094611" cy="1569660"/>
          </a:xfrm>
        </p:grpSpPr>
        <p:sp>
          <p:nvSpPr>
            <p:cNvPr id="30" name="文本框 27"/>
            <p:cNvSpPr txBox="1">
              <a:spLocks noChangeArrowheads="1"/>
            </p:cNvSpPr>
            <p:nvPr/>
          </p:nvSpPr>
          <p:spPr bwMode="auto">
            <a:xfrm flipH="1">
              <a:off x="1168466" y="1159631"/>
              <a:ext cx="2130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r" defTabSz="914400" eaLnBrk="1" fontAlgn="auto" latinLnBrk="0" hangingPunct="1">
                <a:lnSpc>
                  <a:spcPct val="100000"/>
                </a:lnSpc>
                <a:spcBef>
                  <a:spcPct val="0"/>
                </a:spcBef>
                <a:spcAft>
                  <a:spcPts val="0"/>
                </a:spcAft>
                <a:buClrTx/>
                <a:buSzTx/>
                <a:buFontTx/>
                <a:buNone/>
                <a:defRPr/>
              </a:pPr>
              <a:r>
                <a:rPr lang="zh-CN" altLang="en-US" b="1" kern="0" noProof="0" dirty="0">
                  <a:solidFill>
                    <a:srgbClr val="75A56C"/>
                  </a:solidFill>
                  <a:latin typeface="微软雅黑" panose="020B0503020204020204" pitchFamily="34" charset="-122"/>
                  <a:ea typeface="微软雅黑" panose="020B0503020204020204" pitchFamily="34" charset="-122"/>
                </a:rPr>
                <a:t>应用技术</a:t>
              </a:r>
              <a:endParaRPr kumimoji="0" lang="zh-CN" altLang="en-US" sz="1000" b="1" i="0" u="none" strike="noStrike" kern="0" cap="none" spc="0" normalizeH="0" baseline="0" noProof="0" dirty="0">
                <a:ln>
                  <a:noFill/>
                </a:ln>
                <a:solidFill>
                  <a:srgbClr val="75A56C"/>
                </a:solidFill>
                <a:effectLst/>
                <a:uLnTx/>
                <a:uFillTx/>
                <a:latin typeface="微软雅黑" panose="020B0503020204020204" pitchFamily="34" charset="-122"/>
                <a:ea typeface="微软雅黑" panose="020B0503020204020204" pitchFamily="34" charset="-122"/>
              </a:endParaRPr>
            </a:p>
          </p:txBody>
        </p:sp>
        <p:sp>
          <p:nvSpPr>
            <p:cNvPr id="31" name="文本框 30"/>
            <p:cNvSpPr txBox="1"/>
            <p:nvPr/>
          </p:nvSpPr>
          <p:spPr>
            <a:xfrm flipH="1">
              <a:off x="882100" y="1789866"/>
              <a:ext cx="2416791" cy="338554"/>
            </a:xfrm>
            <a:prstGeom prst="rect">
              <a:avLst/>
            </a:prstGeom>
            <a:noFill/>
          </p:spPr>
          <p:txBody>
            <a:bodyPr wrap="square">
              <a:spAutoFit/>
            </a:bodyPr>
            <a:lstStyle/>
            <a:p>
              <a:pPr lvl="0" algn="r">
                <a:defRPr/>
              </a:pPr>
              <a:r>
                <a:rPr lang="en-US" altLang="zh-CN" sz="1600" kern="0" dirty="0">
                  <a:solidFill>
                    <a:srgbClr val="75A56C"/>
                  </a:solidFill>
                  <a:latin typeface="微软雅黑" panose="020B0503020204020204" pitchFamily="34" charset="-122"/>
                  <a:ea typeface="微软雅黑" panose="020B0503020204020204" pitchFamily="34" charset="-122"/>
                  <a:cs typeface="+mn-ea"/>
                  <a:sym typeface="Arial" panose="020B0604020202020204" pitchFamily="34" charset="0"/>
                </a:rPr>
                <a:t>Technologies Involved</a:t>
              </a:r>
              <a:r>
                <a:rPr kumimoji="0" lang="en-US" altLang="zh-CN"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 </a:t>
              </a:r>
            </a:p>
          </p:txBody>
        </p:sp>
        <p:grpSp>
          <p:nvGrpSpPr>
            <p:cNvPr id="32" name="组合 31"/>
            <p:cNvGrpSpPr/>
            <p:nvPr/>
          </p:nvGrpSpPr>
          <p:grpSpPr>
            <a:xfrm>
              <a:off x="973648" y="1603283"/>
              <a:ext cx="3001498" cy="258570"/>
              <a:chOff x="954661" y="1251774"/>
              <a:chExt cx="3001498" cy="258570"/>
            </a:xfrm>
          </p:grpSpPr>
          <p:grpSp>
            <p:nvGrpSpPr>
              <p:cNvPr id="33" name="组合 32"/>
              <p:cNvGrpSpPr/>
              <p:nvPr/>
            </p:nvGrpSpPr>
            <p:grpSpPr>
              <a:xfrm flipH="1">
                <a:off x="3558161" y="1251774"/>
                <a:ext cx="397998" cy="258570"/>
                <a:chOff x="8349269" y="965200"/>
                <a:chExt cx="714903" cy="464458"/>
              </a:xfrm>
              <a:solidFill>
                <a:schemeClr val="bg1">
                  <a:lumMod val="85000"/>
                </a:schemeClr>
              </a:solidFill>
            </p:grpSpPr>
            <p:sp>
              <p:nvSpPr>
                <p:cNvPr id="38" name="等腰三角形 37"/>
                <p:cNvSpPr/>
                <p:nvPr/>
              </p:nvSpPr>
              <p:spPr>
                <a:xfrm rot="5400000">
                  <a:off x="8577943" y="943429"/>
                  <a:ext cx="464457" cy="508000"/>
                </a:xfrm>
                <a:prstGeom prst="triangl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9" name="等腰三角形 38"/>
                <p:cNvSpPr/>
                <p:nvPr/>
              </p:nvSpPr>
              <p:spPr>
                <a:xfrm rot="5400000">
                  <a:off x="8371040" y="943430"/>
                  <a:ext cx="464457" cy="508000"/>
                </a:xfrm>
                <a:prstGeom prst="triangl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flipH="1">
                <a:off x="954661" y="1338198"/>
                <a:ext cx="2273933" cy="85722"/>
                <a:chOff x="8883017" y="1316039"/>
                <a:chExt cx="2273933" cy="85722"/>
              </a:xfrm>
            </p:grpSpPr>
            <p:cxnSp>
              <p:nvCxnSpPr>
                <p:cNvPr id="35" name="直接连接符 34"/>
                <p:cNvCxnSpPr/>
                <p:nvPr/>
              </p:nvCxnSpPr>
              <p:spPr>
                <a:xfrm>
                  <a:off x="8934451" y="1358900"/>
                  <a:ext cx="2198688" cy="0"/>
                </a:xfrm>
                <a:prstGeom prst="line">
                  <a:avLst/>
                </a:prstGeom>
                <a:ln>
                  <a:solidFill>
                    <a:srgbClr val="75A56C"/>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8883017" y="1316039"/>
                  <a:ext cx="85722" cy="85722"/>
                </a:xfrm>
                <a:prstGeom prst="ellips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7" name="椭圆 36"/>
                <p:cNvSpPr/>
                <p:nvPr/>
              </p:nvSpPr>
              <p:spPr>
                <a:xfrm>
                  <a:off x="11071228" y="1316039"/>
                  <a:ext cx="85722" cy="85722"/>
                </a:xfrm>
                <a:prstGeom prst="ellips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sp>
          <p:nvSpPr>
            <p:cNvPr id="50" name="文本框 10"/>
            <p:cNvSpPr txBox="1">
              <a:spLocks noChangeArrowheads="1"/>
            </p:cNvSpPr>
            <p:nvPr/>
          </p:nvSpPr>
          <p:spPr bwMode="auto">
            <a:xfrm>
              <a:off x="4003300" y="904877"/>
              <a:ext cx="197341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rgbClr val="75A56C"/>
                  </a:solidFill>
                  <a:latin typeface="微软雅黑" panose="020B0503020204020204" pitchFamily="34" charset="-122"/>
                  <a:ea typeface="微软雅黑" panose="020B0503020204020204" pitchFamily="34" charset="-122"/>
                </a:rPr>
                <a:t>03</a:t>
              </a:r>
              <a:endParaRPr lang="zh-CN" altLang="en-US" sz="9600" dirty="0">
                <a:solidFill>
                  <a:srgbClr val="75A56C"/>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6337446" y="1663168"/>
            <a:ext cx="4613773" cy="1569660"/>
            <a:chOff x="6638363" y="908340"/>
            <a:chExt cx="4613773" cy="1569660"/>
          </a:xfrm>
        </p:grpSpPr>
        <p:sp>
          <p:nvSpPr>
            <p:cNvPr id="10" name="文本框 28"/>
            <p:cNvSpPr txBox="1">
              <a:spLocks noChangeArrowheads="1"/>
            </p:cNvSpPr>
            <p:nvPr/>
          </p:nvSpPr>
          <p:spPr bwMode="auto">
            <a:xfrm>
              <a:off x="8937563" y="1156344"/>
              <a:ext cx="2130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lang="zh-CN" altLang="en-US" b="1" kern="0" dirty="0">
                  <a:solidFill>
                    <a:srgbClr val="75A56C"/>
                  </a:solidFill>
                  <a:latin typeface="微软雅黑" panose="020B0503020204020204" pitchFamily="34" charset="-122"/>
                  <a:ea typeface="微软雅黑" panose="020B0503020204020204" pitchFamily="34" charset="-122"/>
                </a:rPr>
                <a:t>功能展示</a:t>
              </a:r>
              <a:endParaRPr kumimoji="0" lang="zh-CN" altLang="en-US" sz="1000" b="1" i="0" u="none" strike="noStrike" kern="0" cap="none" spc="0" normalizeH="0" baseline="0" noProof="0" dirty="0">
                <a:ln>
                  <a:noFill/>
                </a:ln>
                <a:solidFill>
                  <a:srgbClr val="75A56C"/>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8937563" y="1777057"/>
              <a:ext cx="2314573" cy="33855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altLang="zh-CN" sz="1600" b="0" i="0" u="none" strike="noStrike" kern="0" cap="none" spc="0" normalizeH="0" baseline="0" noProof="0" dirty="0">
                <a:ln>
                  <a:noFill/>
                </a:ln>
                <a:solidFill>
                  <a:srgbClr val="75A56C"/>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2" name="组合 11"/>
            <p:cNvGrpSpPr/>
            <p:nvPr/>
          </p:nvGrpSpPr>
          <p:grpSpPr>
            <a:xfrm>
              <a:off x="8174439" y="1603283"/>
              <a:ext cx="3001498" cy="258570"/>
              <a:chOff x="8155452" y="1251774"/>
              <a:chExt cx="3001498" cy="258570"/>
            </a:xfrm>
          </p:grpSpPr>
          <p:grpSp>
            <p:nvGrpSpPr>
              <p:cNvPr id="13" name="组合 12"/>
              <p:cNvGrpSpPr/>
              <p:nvPr/>
            </p:nvGrpSpPr>
            <p:grpSpPr>
              <a:xfrm>
                <a:off x="8155452" y="1251774"/>
                <a:ext cx="397998" cy="258570"/>
                <a:chOff x="8349269" y="965200"/>
                <a:chExt cx="714903" cy="464458"/>
              </a:xfrm>
              <a:solidFill>
                <a:schemeClr val="bg1">
                  <a:lumMod val="85000"/>
                </a:schemeClr>
              </a:solidFill>
            </p:grpSpPr>
            <p:sp>
              <p:nvSpPr>
                <p:cNvPr id="18" name="等腰三角形 17"/>
                <p:cNvSpPr/>
                <p:nvPr/>
              </p:nvSpPr>
              <p:spPr>
                <a:xfrm rot="5400000">
                  <a:off x="8577943" y="943429"/>
                  <a:ext cx="464457" cy="508000"/>
                </a:xfrm>
                <a:prstGeom prst="triangl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等腰三角形 18"/>
                <p:cNvSpPr/>
                <p:nvPr/>
              </p:nvSpPr>
              <p:spPr>
                <a:xfrm rot="5400000">
                  <a:off x="8371040" y="943430"/>
                  <a:ext cx="464457" cy="508000"/>
                </a:xfrm>
                <a:prstGeom prst="triangl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8883017" y="1338198"/>
                <a:ext cx="2273933" cy="85722"/>
                <a:chOff x="8883017" y="1316039"/>
                <a:chExt cx="2273933" cy="85722"/>
              </a:xfrm>
            </p:grpSpPr>
            <p:cxnSp>
              <p:nvCxnSpPr>
                <p:cNvPr id="15" name="直接连接符 14"/>
                <p:cNvCxnSpPr/>
                <p:nvPr/>
              </p:nvCxnSpPr>
              <p:spPr>
                <a:xfrm>
                  <a:off x="8934451" y="1358900"/>
                  <a:ext cx="2198688" cy="0"/>
                </a:xfrm>
                <a:prstGeom prst="line">
                  <a:avLst/>
                </a:prstGeom>
                <a:ln>
                  <a:solidFill>
                    <a:srgbClr val="75A56C"/>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883017" y="1316039"/>
                  <a:ext cx="85722" cy="85722"/>
                </a:xfrm>
                <a:prstGeom prst="ellips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椭圆 16"/>
                <p:cNvSpPr/>
                <p:nvPr/>
              </p:nvSpPr>
              <p:spPr>
                <a:xfrm>
                  <a:off x="11071228" y="1316039"/>
                  <a:ext cx="85722" cy="85722"/>
                </a:xfrm>
                <a:prstGeom prst="ellips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sp>
          <p:nvSpPr>
            <p:cNvPr id="52" name="文本框 10"/>
            <p:cNvSpPr txBox="1">
              <a:spLocks noChangeArrowheads="1"/>
            </p:cNvSpPr>
            <p:nvPr/>
          </p:nvSpPr>
          <p:spPr bwMode="auto">
            <a:xfrm>
              <a:off x="6638363" y="908340"/>
              <a:ext cx="169403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rgbClr val="75A56C"/>
                  </a:solidFill>
                  <a:latin typeface="微软雅黑" panose="020B0503020204020204" pitchFamily="34" charset="-122"/>
                  <a:ea typeface="微软雅黑" panose="020B0503020204020204" pitchFamily="34" charset="-122"/>
                </a:rPr>
                <a:t>02</a:t>
              </a:r>
              <a:endParaRPr lang="zh-CN" altLang="en-US" sz="9600" dirty="0">
                <a:solidFill>
                  <a:srgbClr val="75A56C"/>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6356397" y="4806445"/>
            <a:ext cx="4613773" cy="1569660"/>
            <a:chOff x="6638363" y="908340"/>
            <a:chExt cx="4613773" cy="1569660"/>
          </a:xfrm>
        </p:grpSpPr>
        <p:sp>
          <p:nvSpPr>
            <p:cNvPr id="56" name="文本框 28"/>
            <p:cNvSpPr txBox="1">
              <a:spLocks noChangeArrowheads="1"/>
            </p:cNvSpPr>
            <p:nvPr/>
          </p:nvSpPr>
          <p:spPr bwMode="auto">
            <a:xfrm>
              <a:off x="8937563" y="1156344"/>
              <a:ext cx="2130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lang="zh-CN" altLang="en-US" b="1" kern="0" dirty="0">
                  <a:solidFill>
                    <a:srgbClr val="75A56C"/>
                  </a:solidFill>
                  <a:latin typeface="微软雅黑" panose="020B0503020204020204" pitchFamily="34" charset="-122"/>
                  <a:ea typeface="微软雅黑" panose="020B0503020204020204" pitchFamily="34" charset="-122"/>
                </a:rPr>
                <a:t>产品总结</a:t>
              </a:r>
              <a:endParaRPr kumimoji="0" lang="zh-CN" altLang="en-US" sz="1000" b="1" i="0" u="none" strike="noStrike" kern="0" cap="none" spc="0" normalizeH="0" baseline="0" noProof="0" dirty="0">
                <a:ln>
                  <a:noFill/>
                </a:ln>
                <a:solidFill>
                  <a:srgbClr val="75A56C"/>
                </a:solidFill>
                <a:effectLst/>
                <a:uLnTx/>
                <a:uFillTx/>
                <a:latin typeface="微软雅黑" panose="020B0503020204020204" pitchFamily="34" charset="-122"/>
                <a:ea typeface="微软雅黑" panose="020B0503020204020204" pitchFamily="34" charset="-122"/>
              </a:endParaRPr>
            </a:p>
          </p:txBody>
        </p:sp>
        <p:sp>
          <p:nvSpPr>
            <p:cNvPr id="57" name="文本框 56"/>
            <p:cNvSpPr txBox="1"/>
            <p:nvPr/>
          </p:nvSpPr>
          <p:spPr>
            <a:xfrm>
              <a:off x="8937563" y="1777057"/>
              <a:ext cx="2314573" cy="338554"/>
            </a:xfrm>
            <a:prstGeom prst="rect">
              <a:avLst/>
            </a:prstGeom>
            <a:noFill/>
          </p:spPr>
          <p:txBody>
            <a:bodyPr wrap="square">
              <a:spAutoFit/>
            </a:bodyPr>
            <a:lstStyle/>
            <a:p>
              <a:pPr lvl="0">
                <a:defRPr/>
              </a:pPr>
              <a:r>
                <a:rPr lang="en-US" altLang="zh-CN" sz="1600" kern="0" dirty="0">
                  <a:solidFill>
                    <a:srgbClr val="75A56C"/>
                  </a:solidFill>
                  <a:latin typeface="微软雅黑" panose="020B0503020204020204" pitchFamily="34" charset="-122"/>
                  <a:ea typeface="微软雅黑" panose="020B0503020204020204" pitchFamily="34" charset="-122"/>
                  <a:cs typeface="+mn-ea"/>
                  <a:sym typeface="Arial" panose="020B0604020202020204" pitchFamily="34" charset="0"/>
                </a:rPr>
                <a:t>Product summary</a:t>
              </a:r>
              <a:endParaRPr kumimoji="0" lang="en-US" altLang="zh-CN" sz="1600" b="0" i="0" u="none" strike="noStrike" kern="0" cap="none" spc="0" normalizeH="0" baseline="0" noProof="0" dirty="0">
                <a:ln>
                  <a:noFill/>
                </a:ln>
                <a:solidFill>
                  <a:srgbClr val="75A56C"/>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58" name="组合 57"/>
            <p:cNvGrpSpPr/>
            <p:nvPr/>
          </p:nvGrpSpPr>
          <p:grpSpPr>
            <a:xfrm>
              <a:off x="8174439" y="1603283"/>
              <a:ext cx="3001498" cy="258570"/>
              <a:chOff x="8155452" y="1251774"/>
              <a:chExt cx="3001498" cy="258570"/>
            </a:xfrm>
          </p:grpSpPr>
          <p:grpSp>
            <p:nvGrpSpPr>
              <p:cNvPr id="60" name="组合 59"/>
              <p:cNvGrpSpPr/>
              <p:nvPr/>
            </p:nvGrpSpPr>
            <p:grpSpPr>
              <a:xfrm>
                <a:off x="8155452" y="1251774"/>
                <a:ext cx="397998" cy="258570"/>
                <a:chOff x="8349269" y="965200"/>
                <a:chExt cx="714903" cy="464458"/>
              </a:xfrm>
              <a:solidFill>
                <a:schemeClr val="bg1">
                  <a:lumMod val="85000"/>
                </a:schemeClr>
              </a:solidFill>
            </p:grpSpPr>
            <p:sp>
              <p:nvSpPr>
                <p:cNvPr id="65" name="等腰三角形 64"/>
                <p:cNvSpPr/>
                <p:nvPr/>
              </p:nvSpPr>
              <p:spPr>
                <a:xfrm rot="5400000">
                  <a:off x="8577943" y="943429"/>
                  <a:ext cx="464457" cy="508000"/>
                </a:xfrm>
                <a:prstGeom prst="triangl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等腰三角形 65"/>
                <p:cNvSpPr/>
                <p:nvPr/>
              </p:nvSpPr>
              <p:spPr>
                <a:xfrm rot="5400000">
                  <a:off x="8371040" y="943430"/>
                  <a:ext cx="464457" cy="508000"/>
                </a:xfrm>
                <a:prstGeom prst="triangl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8883017" y="1338198"/>
                <a:ext cx="2273933" cy="85722"/>
                <a:chOff x="8883017" y="1316039"/>
                <a:chExt cx="2273933" cy="85722"/>
              </a:xfrm>
            </p:grpSpPr>
            <p:cxnSp>
              <p:nvCxnSpPr>
                <p:cNvPr id="62" name="直接连接符 61"/>
                <p:cNvCxnSpPr/>
                <p:nvPr/>
              </p:nvCxnSpPr>
              <p:spPr>
                <a:xfrm>
                  <a:off x="8934451" y="1358900"/>
                  <a:ext cx="2198688" cy="0"/>
                </a:xfrm>
                <a:prstGeom prst="line">
                  <a:avLst/>
                </a:prstGeom>
                <a:ln>
                  <a:solidFill>
                    <a:srgbClr val="75A56C"/>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8883017" y="1316039"/>
                  <a:ext cx="85722" cy="85722"/>
                </a:xfrm>
                <a:prstGeom prst="ellips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椭圆 63"/>
                <p:cNvSpPr/>
                <p:nvPr/>
              </p:nvSpPr>
              <p:spPr>
                <a:xfrm>
                  <a:off x="11071228" y="1316039"/>
                  <a:ext cx="85722" cy="85722"/>
                </a:xfrm>
                <a:prstGeom prst="ellips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sp>
          <p:nvSpPr>
            <p:cNvPr id="59" name="文本框 10"/>
            <p:cNvSpPr txBox="1">
              <a:spLocks noChangeArrowheads="1"/>
            </p:cNvSpPr>
            <p:nvPr/>
          </p:nvSpPr>
          <p:spPr bwMode="auto">
            <a:xfrm>
              <a:off x="6638363" y="908340"/>
              <a:ext cx="169403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rgbClr val="75A56C"/>
                  </a:solidFill>
                  <a:latin typeface="微软雅黑" panose="020B0503020204020204" pitchFamily="34" charset="-122"/>
                  <a:ea typeface="微软雅黑" panose="020B0503020204020204" pitchFamily="34" charset="-122"/>
                </a:rPr>
                <a:t>04</a:t>
              </a:r>
              <a:endParaRPr lang="zh-CN" altLang="en-US" sz="9600" dirty="0">
                <a:solidFill>
                  <a:srgbClr val="75A56C"/>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755863" y="1663168"/>
            <a:ext cx="5094611" cy="1569660"/>
            <a:chOff x="882100" y="904877"/>
            <a:chExt cx="5094611" cy="1569660"/>
          </a:xfrm>
        </p:grpSpPr>
        <p:sp>
          <p:nvSpPr>
            <p:cNvPr id="69" name="文本框 27"/>
            <p:cNvSpPr txBox="1">
              <a:spLocks noChangeArrowheads="1"/>
            </p:cNvSpPr>
            <p:nvPr/>
          </p:nvSpPr>
          <p:spPr bwMode="auto">
            <a:xfrm flipH="1">
              <a:off x="1168466" y="1159631"/>
              <a:ext cx="2130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r" defTabSz="914400" eaLnBrk="1" fontAlgn="auto" latinLnBrk="0" hangingPunct="1">
                <a:lnSpc>
                  <a:spcPct val="100000"/>
                </a:lnSpc>
                <a:spcBef>
                  <a:spcPct val="0"/>
                </a:spcBef>
                <a:spcAft>
                  <a:spcPts val="0"/>
                </a:spcAft>
                <a:buClrTx/>
                <a:buSzTx/>
                <a:buFontTx/>
                <a:buNone/>
                <a:defRPr/>
              </a:pPr>
              <a:r>
                <a:rPr lang="zh-CN" altLang="en-US" b="1" kern="0" dirty="0">
                  <a:solidFill>
                    <a:srgbClr val="75A56C"/>
                  </a:solidFill>
                  <a:latin typeface="微软雅黑" panose="020B0503020204020204" pitchFamily="34" charset="-122"/>
                  <a:ea typeface="微软雅黑" panose="020B0503020204020204" pitchFamily="34" charset="-122"/>
                </a:rPr>
                <a:t>产品概述</a:t>
              </a:r>
              <a:endParaRPr kumimoji="0" lang="zh-CN" altLang="en-US" sz="1000" b="1" i="0" u="none" strike="noStrike" kern="0" cap="none" spc="0" normalizeH="0" baseline="0" noProof="0" dirty="0">
                <a:ln>
                  <a:noFill/>
                </a:ln>
                <a:solidFill>
                  <a:srgbClr val="75A56C"/>
                </a:solidFill>
                <a:effectLst/>
                <a:uLnTx/>
                <a:uFillTx/>
                <a:latin typeface="微软雅黑" panose="020B0503020204020204" pitchFamily="34" charset="-122"/>
                <a:ea typeface="微软雅黑" panose="020B0503020204020204" pitchFamily="34" charset="-122"/>
              </a:endParaRPr>
            </a:p>
          </p:txBody>
        </p:sp>
        <p:sp>
          <p:nvSpPr>
            <p:cNvPr id="70" name="文本框 69"/>
            <p:cNvSpPr txBox="1"/>
            <p:nvPr/>
          </p:nvSpPr>
          <p:spPr>
            <a:xfrm flipH="1">
              <a:off x="882100" y="1789866"/>
              <a:ext cx="2416791" cy="338554"/>
            </a:xfrm>
            <a:prstGeom prst="rect">
              <a:avLst/>
            </a:prstGeom>
            <a:noFill/>
          </p:spPr>
          <p:txBody>
            <a:bodyPr wrap="square">
              <a:spAutoFit/>
            </a:bodyPr>
            <a:lstStyle/>
            <a:p>
              <a:pPr lvl="0" algn="r">
                <a:defRPr/>
              </a:pPr>
              <a:r>
                <a:rPr lang="en-US" altLang="zh-CN" sz="1600" kern="0" dirty="0">
                  <a:solidFill>
                    <a:srgbClr val="75A56C"/>
                  </a:solidFill>
                  <a:latin typeface="微软雅黑" panose="020B0503020204020204" pitchFamily="34" charset="-122"/>
                  <a:ea typeface="微软雅黑" panose="020B0503020204020204" pitchFamily="34" charset="-122"/>
                  <a:cs typeface="+mn-ea"/>
                  <a:sym typeface="Arial" panose="020B0604020202020204" pitchFamily="34" charset="0"/>
                </a:rPr>
                <a:t>Product Overview</a:t>
              </a:r>
              <a:r>
                <a:rPr kumimoji="0" lang="en-US" altLang="zh-CN"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 </a:t>
              </a:r>
            </a:p>
          </p:txBody>
        </p:sp>
        <p:grpSp>
          <p:nvGrpSpPr>
            <p:cNvPr id="71" name="组合 70"/>
            <p:cNvGrpSpPr/>
            <p:nvPr/>
          </p:nvGrpSpPr>
          <p:grpSpPr>
            <a:xfrm>
              <a:off x="973648" y="1603283"/>
              <a:ext cx="3001498" cy="258570"/>
              <a:chOff x="954661" y="1251774"/>
              <a:chExt cx="3001498" cy="258570"/>
            </a:xfrm>
          </p:grpSpPr>
          <p:grpSp>
            <p:nvGrpSpPr>
              <p:cNvPr id="73" name="组合 72"/>
              <p:cNvGrpSpPr/>
              <p:nvPr/>
            </p:nvGrpSpPr>
            <p:grpSpPr>
              <a:xfrm flipH="1">
                <a:off x="3558161" y="1251774"/>
                <a:ext cx="397998" cy="258570"/>
                <a:chOff x="8349269" y="965200"/>
                <a:chExt cx="714903" cy="464458"/>
              </a:xfrm>
              <a:solidFill>
                <a:schemeClr val="bg1">
                  <a:lumMod val="85000"/>
                </a:schemeClr>
              </a:solidFill>
            </p:grpSpPr>
            <p:sp>
              <p:nvSpPr>
                <p:cNvPr id="78" name="等腰三角形 77"/>
                <p:cNvSpPr/>
                <p:nvPr/>
              </p:nvSpPr>
              <p:spPr>
                <a:xfrm rot="5400000">
                  <a:off x="8577943" y="943429"/>
                  <a:ext cx="464457" cy="508000"/>
                </a:xfrm>
                <a:prstGeom prst="triangl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79" name="等腰三角形 78"/>
                <p:cNvSpPr/>
                <p:nvPr/>
              </p:nvSpPr>
              <p:spPr>
                <a:xfrm rot="5400000">
                  <a:off x="8371040" y="943430"/>
                  <a:ext cx="464457" cy="508000"/>
                </a:xfrm>
                <a:prstGeom prst="triangl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flipH="1">
                <a:off x="954661" y="1338198"/>
                <a:ext cx="2273933" cy="85722"/>
                <a:chOff x="8883017" y="1316039"/>
                <a:chExt cx="2273933" cy="85722"/>
              </a:xfrm>
            </p:grpSpPr>
            <p:cxnSp>
              <p:nvCxnSpPr>
                <p:cNvPr id="75" name="直接连接符 74"/>
                <p:cNvCxnSpPr/>
                <p:nvPr/>
              </p:nvCxnSpPr>
              <p:spPr>
                <a:xfrm>
                  <a:off x="8934451" y="1358900"/>
                  <a:ext cx="2198688" cy="0"/>
                </a:xfrm>
                <a:prstGeom prst="line">
                  <a:avLst/>
                </a:prstGeom>
                <a:ln>
                  <a:solidFill>
                    <a:srgbClr val="75A56C"/>
                  </a:solidFill>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8883017" y="1316039"/>
                  <a:ext cx="85722" cy="85722"/>
                </a:xfrm>
                <a:prstGeom prst="ellips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77" name="椭圆 76"/>
                <p:cNvSpPr/>
                <p:nvPr/>
              </p:nvSpPr>
              <p:spPr>
                <a:xfrm>
                  <a:off x="11071228" y="1316039"/>
                  <a:ext cx="85722" cy="85722"/>
                </a:xfrm>
                <a:prstGeom prst="ellips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grpSp>
        <p:sp>
          <p:nvSpPr>
            <p:cNvPr id="72" name="文本框 10"/>
            <p:cNvSpPr txBox="1">
              <a:spLocks noChangeArrowheads="1"/>
            </p:cNvSpPr>
            <p:nvPr/>
          </p:nvSpPr>
          <p:spPr bwMode="auto">
            <a:xfrm>
              <a:off x="4003300" y="904877"/>
              <a:ext cx="197341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rgbClr val="75A56C"/>
                  </a:solidFill>
                  <a:latin typeface="微软雅黑" panose="020B0503020204020204" pitchFamily="34" charset="-122"/>
                  <a:ea typeface="微软雅黑" panose="020B0503020204020204" pitchFamily="34" charset="-122"/>
                </a:rPr>
                <a:t>01</a:t>
              </a:r>
              <a:endParaRPr lang="zh-CN" altLang="en-US" sz="9600" dirty="0">
                <a:solidFill>
                  <a:srgbClr val="75A56C"/>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8686809" y="2582606"/>
            <a:ext cx="2018501" cy="369332"/>
          </a:xfrm>
          <a:prstGeom prst="rect">
            <a:avLst/>
          </a:prstGeom>
        </p:spPr>
        <p:txBody>
          <a:bodyPr wrap="none">
            <a:spAutoFit/>
          </a:bodyPr>
          <a:lstStyle/>
          <a:p>
            <a:r>
              <a:rPr lang="en-US" altLang="zh-CN" kern="0" dirty="0">
                <a:solidFill>
                  <a:srgbClr val="75A56C"/>
                </a:solidFill>
                <a:latin typeface="微软雅黑" panose="020B0503020204020204" pitchFamily="34" charset="-122"/>
                <a:ea typeface="微软雅黑" panose="020B0503020204020204" pitchFamily="34" charset="-122"/>
                <a:cs typeface="+mn-ea"/>
                <a:sym typeface="Arial" panose="020B0604020202020204" pitchFamily="34" charset="0"/>
              </a:rPr>
              <a:t>Function Display</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sp>
        <p:nvSpPr>
          <p:cNvPr id="9" name="Rectangle 60" descr="psb"/>
          <p:cNvSpPr>
            <a:spLocks noChangeArrowheads="1"/>
          </p:cNvSpPr>
          <p:nvPr/>
        </p:nvSpPr>
        <p:spPr bwMode="auto">
          <a:xfrm>
            <a:off x="161690" y="3243042"/>
            <a:ext cx="11946575" cy="3539721"/>
          </a:xfrm>
          <a:prstGeom prst="rect">
            <a:avLst/>
          </a:prstGeom>
          <a:blipFill dpi="0" rotWithShape="1">
            <a:blip r:embed="rId3"/>
            <a:srcRect/>
            <a:stretch>
              <a:fillRect b="-125969"/>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0" name="组 3"/>
          <p:cNvGrpSpPr/>
          <p:nvPr/>
        </p:nvGrpSpPr>
        <p:grpSpPr>
          <a:xfrm>
            <a:off x="1235952" y="1919497"/>
            <a:ext cx="9798049" cy="2921562"/>
            <a:chOff x="1195917" y="1803400"/>
            <a:chExt cx="9798049" cy="2921562"/>
          </a:xfrm>
        </p:grpSpPr>
        <p:sp>
          <p:nvSpPr>
            <p:cNvPr id="11" name="Rectangle 62"/>
            <p:cNvSpPr>
              <a:spLocks noChangeArrowheads="1"/>
            </p:cNvSpPr>
            <p:nvPr/>
          </p:nvSpPr>
          <p:spPr bwMode="auto">
            <a:xfrm>
              <a:off x="1195917" y="2545418"/>
              <a:ext cx="2239433" cy="2179544"/>
            </a:xfrm>
            <a:prstGeom prst="rect">
              <a:avLst/>
            </a:prstGeom>
            <a:solidFill>
              <a:srgbClr val="F8C033"/>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 name="Freeform 63"/>
            <p:cNvSpPr/>
            <p:nvPr/>
          </p:nvSpPr>
          <p:spPr bwMode="auto">
            <a:xfrm>
              <a:off x="1195917" y="1803400"/>
              <a:ext cx="2239433" cy="291733"/>
            </a:xfrm>
            <a:custGeom>
              <a:avLst/>
              <a:gdLst>
                <a:gd name="T0" fmla="*/ 1472 w 1472"/>
                <a:gd name="T1" fmla="*/ 45 h 192"/>
                <a:gd name="T2" fmla="*/ 1427 w 1472"/>
                <a:gd name="T3" fmla="*/ 0 h 192"/>
                <a:gd name="T4" fmla="*/ 45 w 1472"/>
                <a:gd name="T5" fmla="*/ 0 h 192"/>
                <a:gd name="T6" fmla="*/ 0 w 1472"/>
                <a:gd name="T7" fmla="*/ 45 h 192"/>
                <a:gd name="T8" fmla="*/ 0 w 1472"/>
                <a:gd name="T9" fmla="*/ 147 h 192"/>
                <a:gd name="T10" fmla="*/ 45 w 1472"/>
                <a:gd name="T11" fmla="*/ 192 h 192"/>
                <a:gd name="T12" fmla="*/ 1427 w 1472"/>
                <a:gd name="T13" fmla="*/ 192 h 192"/>
                <a:gd name="T14" fmla="*/ 1472 w 1472"/>
                <a:gd name="T15" fmla="*/ 147 h 192"/>
                <a:gd name="T16" fmla="*/ 1472 w 1472"/>
                <a:gd name="T1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92">
                  <a:moveTo>
                    <a:pt x="1472" y="45"/>
                  </a:moveTo>
                  <a:cubicBezTo>
                    <a:pt x="1472" y="20"/>
                    <a:pt x="1452" y="0"/>
                    <a:pt x="1427" y="0"/>
                  </a:cubicBezTo>
                  <a:cubicBezTo>
                    <a:pt x="45" y="0"/>
                    <a:pt x="45" y="0"/>
                    <a:pt x="45" y="0"/>
                  </a:cubicBezTo>
                  <a:cubicBezTo>
                    <a:pt x="20" y="0"/>
                    <a:pt x="0" y="20"/>
                    <a:pt x="0" y="45"/>
                  </a:cubicBezTo>
                  <a:cubicBezTo>
                    <a:pt x="0" y="147"/>
                    <a:pt x="0" y="147"/>
                    <a:pt x="0" y="147"/>
                  </a:cubicBezTo>
                  <a:cubicBezTo>
                    <a:pt x="0" y="172"/>
                    <a:pt x="20" y="192"/>
                    <a:pt x="45" y="192"/>
                  </a:cubicBezTo>
                  <a:cubicBezTo>
                    <a:pt x="1427" y="192"/>
                    <a:pt x="1427" y="192"/>
                    <a:pt x="1427" y="192"/>
                  </a:cubicBezTo>
                  <a:cubicBezTo>
                    <a:pt x="1452" y="192"/>
                    <a:pt x="1472" y="172"/>
                    <a:pt x="1472" y="147"/>
                  </a:cubicBezTo>
                  <a:lnTo>
                    <a:pt x="1472" y="45"/>
                  </a:lnTo>
                  <a:close/>
                </a:path>
              </a:pathLst>
            </a:custGeom>
            <a:solidFill>
              <a:srgbClr val="F8C033"/>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 name="Rectangle 64"/>
            <p:cNvSpPr>
              <a:spLocks noChangeArrowheads="1"/>
            </p:cNvSpPr>
            <p:nvPr/>
          </p:nvSpPr>
          <p:spPr bwMode="auto">
            <a:xfrm>
              <a:off x="3714751" y="2545418"/>
              <a:ext cx="2239433" cy="2179544"/>
            </a:xfrm>
            <a:prstGeom prst="rect">
              <a:avLst/>
            </a:prstGeom>
            <a:solidFill>
              <a:srgbClr val="75A56C"/>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4" name="Freeform 65"/>
            <p:cNvSpPr/>
            <p:nvPr/>
          </p:nvSpPr>
          <p:spPr bwMode="auto">
            <a:xfrm>
              <a:off x="3714751" y="1803400"/>
              <a:ext cx="2239433" cy="291733"/>
            </a:xfrm>
            <a:custGeom>
              <a:avLst/>
              <a:gdLst>
                <a:gd name="T0" fmla="*/ 1472 w 1472"/>
                <a:gd name="T1" fmla="*/ 45 h 192"/>
                <a:gd name="T2" fmla="*/ 1427 w 1472"/>
                <a:gd name="T3" fmla="*/ 0 h 192"/>
                <a:gd name="T4" fmla="*/ 45 w 1472"/>
                <a:gd name="T5" fmla="*/ 0 h 192"/>
                <a:gd name="T6" fmla="*/ 0 w 1472"/>
                <a:gd name="T7" fmla="*/ 45 h 192"/>
                <a:gd name="T8" fmla="*/ 0 w 1472"/>
                <a:gd name="T9" fmla="*/ 147 h 192"/>
                <a:gd name="T10" fmla="*/ 45 w 1472"/>
                <a:gd name="T11" fmla="*/ 192 h 192"/>
                <a:gd name="T12" fmla="*/ 1427 w 1472"/>
                <a:gd name="T13" fmla="*/ 192 h 192"/>
                <a:gd name="T14" fmla="*/ 1472 w 1472"/>
                <a:gd name="T15" fmla="*/ 147 h 192"/>
                <a:gd name="T16" fmla="*/ 1472 w 1472"/>
                <a:gd name="T1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92">
                  <a:moveTo>
                    <a:pt x="1472" y="45"/>
                  </a:moveTo>
                  <a:cubicBezTo>
                    <a:pt x="1472" y="20"/>
                    <a:pt x="1452" y="0"/>
                    <a:pt x="1427" y="0"/>
                  </a:cubicBezTo>
                  <a:cubicBezTo>
                    <a:pt x="45" y="0"/>
                    <a:pt x="45" y="0"/>
                    <a:pt x="45" y="0"/>
                  </a:cubicBezTo>
                  <a:cubicBezTo>
                    <a:pt x="20" y="0"/>
                    <a:pt x="0" y="20"/>
                    <a:pt x="0" y="45"/>
                  </a:cubicBezTo>
                  <a:cubicBezTo>
                    <a:pt x="0" y="147"/>
                    <a:pt x="0" y="147"/>
                    <a:pt x="0" y="147"/>
                  </a:cubicBezTo>
                  <a:cubicBezTo>
                    <a:pt x="0" y="172"/>
                    <a:pt x="20" y="192"/>
                    <a:pt x="45" y="192"/>
                  </a:cubicBezTo>
                  <a:cubicBezTo>
                    <a:pt x="1427" y="192"/>
                    <a:pt x="1427" y="192"/>
                    <a:pt x="1427" y="192"/>
                  </a:cubicBezTo>
                  <a:cubicBezTo>
                    <a:pt x="1452" y="192"/>
                    <a:pt x="1472" y="172"/>
                    <a:pt x="1472" y="147"/>
                  </a:cubicBezTo>
                  <a:lnTo>
                    <a:pt x="1472" y="45"/>
                  </a:lnTo>
                  <a:close/>
                </a:path>
              </a:pathLst>
            </a:custGeom>
            <a:solidFill>
              <a:srgbClr val="75A56C"/>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5" name="Rectangle 66"/>
            <p:cNvSpPr>
              <a:spLocks noChangeArrowheads="1"/>
            </p:cNvSpPr>
            <p:nvPr/>
          </p:nvSpPr>
          <p:spPr bwMode="auto">
            <a:xfrm>
              <a:off x="6235700" y="2545418"/>
              <a:ext cx="2239433" cy="2179544"/>
            </a:xfrm>
            <a:prstGeom prst="rect">
              <a:avLst/>
            </a:prstGeom>
            <a:solidFill>
              <a:srgbClr val="F8C033"/>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 name="Freeform 67"/>
            <p:cNvSpPr/>
            <p:nvPr/>
          </p:nvSpPr>
          <p:spPr bwMode="auto">
            <a:xfrm>
              <a:off x="6235700" y="1803400"/>
              <a:ext cx="2239433" cy="291733"/>
            </a:xfrm>
            <a:custGeom>
              <a:avLst/>
              <a:gdLst>
                <a:gd name="T0" fmla="*/ 1472 w 1472"/>
                <a:gd name="T1" fmla="*/ 45 h 192"/>
                <a:gd name="T2" fmla="*/ 1427 w 1472"/>
                <a:gd name="T3" fmla="*/ 0 h 192"/>
                <a:gd name="T4" fmla="*/ 45 w 1472"/>
                <a:gd name="T5" fmla="*/ 0 h 192"/>
                <a:gd name="T6" fmla="*/ 0 w 1472"/>
                <a:gd name="T7" fmla="*/ 45 h 192"/>
                <a:gd name="T8" fmla="*/ 0 w 1472"/>
                <a:gd name="T9" fmla="*/ 147 h 192"/>
                <a:gd name="T10" fmla="*/ 45 w 1472"/>
                <a:gd name="T11" fmla="*/ 192 h 192"/>
                <a:gd name="T12" fmla="*/ 1427 w 1472"/>
                <a:gd name="T13" fmla="*/ 192 h 192"/>
                <a:gd name="T14" fmla="*/ 1472 w 1472"/>
                <a:gd name="T15" fmla="*/ 147 h 192"/>
                <a:gd name="T16" fmla="*/ 1472 w 1472"/>
                <a:gd name="T1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92">
                  <a:moveTo>
                    <a:pt x="1472" y="45"/>
                  </a:moveTo>
                  <a:cubicBezTo>
                    <a:pt x="1472" y="20"/>
                    <a:pt x="1452" y="0"/>
                    <a:pt x="1427" y="0"/>
                  </a:cubicBezTo>
                  <a:cubicBezTo>
                    <a:pt x="45" y="0"/>
                    <a:pt x="45" y="0"/>
                    <a:pt x="45" y="0"/>
                  </a:cubicBezTo>
                  <a:cubicBezTo>
                    <a:pt x="20" y="0"/>
                    <a:pt x="0" y="20"/>
                    <a:pt x="0" y="45"/>
                  </a:cubicBezTo>
                  <a:cubicBezTo>
                    <a:pt x="0" y="147"/>
                    <a:pt x="0" y="147"/>
                    <a:pt x="0" y="147"/>
                  </a:cubicBezTo>
                  <a:cubicBezTo>
                    <a:pt x="0" y="172"/>
                    <a:pt x="20" y="192"/>
                    <a:pt x="45" y="192"/>
                  </a:cubicBezTo>
                  <a:cubicBezTo>
                    <a:pt x="1427" y="192"/>
                    <a:pt x="1427" y="192"/>
                    <a:pt x="1427" y="192"/>
                  </a:cubicBezTo>
                  <a:cubicBezTo>
                    <a:pt x="1452" y="192"/>
                    <a:pt x="1472" y="172"/>
                    <a:pt x="1472" y="147"/>
                  </a:cubicBezTo>
                  <a:lnTo>
                    <a:pt x="1472" y="45"/>
                  </a:lnTo>
                  <a:close/>
                </a:path>
              </a:pathLst>
            </a:custGeom>
            <a:solidFill>
              <a:srgbClr val="F8C033"/>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 name="Rectangle 68"/>
            <p:cNvSpPr>
              <a:spLocks noChangeArrowheads="1"/>
            </p:cNvSpPr>
            <p:nvPr/>
          </p:nvSpPr>
          <p:spPr bwMode="auto">
            <a:xfrm>
              <a:off x="8754533" y="2545418"/>
              <a:ext cx="2239433" cy="2179544"/>
            </a:xfrm>
            <a:prstGeom prst="rect">
              <a:avLst/>
            </a:prstGeom>
            <a:solidFill>
              <a:srgbClr val="75A56C"/>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8" name="Freeform 69"/>
            <p:cNvSpPr/>
            <p:nvPr/>
          </p:nvSpPr>
          <p:spPr bwMode="auto">
            <a:xfrm>
              <a:off x="8754533" y="1803400"/>
              <a:ext cx="2239433" cy="291733"/>
            </a:xfrm>
            <a:custGeom>
              <a:avLst/>
              <a:gdLst>
                <a:gd name="T0" fmla="*/ 1472 w 1472"/>
                <a:gd name="T1" fmla="*/ 45 h 192"/>
                <a:gd name="T2" fmla="*/ 1427 w 1472"/>
                <a:gd name="T3" fmla="*/ 0 h 192"/>
                <a:gd name="T4" fmla="*/ 45 w 1472"/>
                <a:gd name="T5" fmla="*/ 0 h 192"/>
                <a:gd name="T6" fmla="*/ 0 w 1472"/>
                <a:gd name="T7" fmla="*/ 45 h 192"/>
                <a:gd name="T8" fmla="*/ 0 w 1472"/>
                <a:gd name="T9" fmla="*/ 147 h 192"/>
                <a:gd name="T10" fmla="*/ 45 w 1472"/>
                <a:gd name="T11" fmla="*/ 192 h 192"/>
                <a:gd name="T12" fmla="*/ 1427 w 1472"/>
                <a:gd name="T13" fmla="*/ 192 h 192"/>
                <a:gd name="T14" fmla="*/ 1472 w 1472"/>
                <a:gd name="T15" fmla="*/ 147 h 192"/>
                <a:gd name="T16" fmla="*/ 1472 w 1472"/>
                <a:gd name="T1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2" h="192">
                  <a:moveTo>
                    <a:pt x="1472" y="45"/>
                  </a:moveTo>
                  <a:cubicBezTo>
                    <a:pt x="1472" y="20"/>
                    <a:pt x="1452" y="0"/>
                    <a:pt x="1427" y="0"/>
                  </a:cubicBezTo>
                  <a:cubicBezTo>
                    <a:pt x="45" y="0"/>
                    <a:pt x="45" y="0"/>
                    <a:pt x="45" y="0"/>
                  </a:cubicBezTo>
                  <a:cubicBezTo>
                    <a:pt x="20" y="0"/>
                    <a:pt x="0" y="20"/>
                    <a:pt x="0" y="45"/>
                  </a:cubicBezTo>
                  <a:cubicBezTo>
                    <a:pt x="0" y="147"/>
                    <a:pt x="0" y="147"/>
                    <a:pt x="0" y="147"/>
                  </a:cubicBezTo>
                  <a:cubicBezTo>
                    <a:pt x="0" y="172"/>
                    <a:pt x="20" y="192"/>
                    <a:pt x="45" y="192"/>
                  </a:cubicBezTo>
                  <a:cubicBezTo>
                    <a:pt x="1427" y="192"/>
                    <a:pt x="1427" y="192"/>
                    <a:pt x="1427" y="192"/>
                  </a:cubicBezTo>
                  <a:cubicBezTo>
                    <a:pt x="1452" y="192"/>
                    <a:pt x="1472" y="172"/>
                    <a:pt x="1472" y="147"/>
                  </a:cubicBezTo>
                  <a:lnTo>
                    <a:pt x="1472" y="45"/>
                  </a:lnTo>
                  <a:close/>
                </a:path>
              </a:pathLst>
            </a:custGeom>
            <a:solidFill>
              <a:srgbClr val="75A56C"/>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 name="Freeform 78"/>
            <p:cNvSpPr>
              <a:spLocks noEditPoints="1"/>
            </p:cNvSpPr>
            <p:nvPr/>
          </p:nvSpPr>
          <p:spPr bwMode="auto">
            <a:xfrm flipH="1">
              <a:off x="7112000" y="3991402"/>
              <a:ext cx="524933" cy="418574"/>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 name="Freeform 79"/>
            <p:cNvSpPr>
              <a:spLocks noEditPoints="1"/>
            </p:cNvSpPr>
            <p:nvPr/>
          </p:nvSpPr>
          <p:spPr bwMode="auto">
            <a:xfrm flipH="1">
              <a:off x="4614333" y="3985059"/>
              <a:ext cx="520700" cy="431258"/>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 name="Freeform 80"/>
            <p:cNvSpPr>
              <a:spLocks noEditPoints="1"/>
            </p:cNvSpPr>
            <p:nvPr/>
          </p:nvSpPr>
          <p:spPr bwMode="auto">
            <a:xfrm flipH="1">
              <a:off x="2025651" y="3987174"/>
              <a:ext cx="520700" cy="427030"/>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2" name="Freeform 81"/>
            <p:cNvSpPr>
              <a:spLocks noEditPoints="1"/>
            </p:cNvSpPr>
            <p:nvPr/>
          </p:nvSpPr>
          <p:spPr bwMode="auto">
            <a:xfrm flipH="1">
              <a:off x="9687984" y="3947007"/>
              <a:ext cx="359833" cy="507363"/>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23" name="矩形 22"/>
          <p:cNvSpPr/>
          <p:nvPr/>
        </p:nvSpPr>
        <p:spPr>
          <a:xfrm>
            <a:off x="1198032" y="2735210"/>
            <a:ext cx="2237318"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Apache</a:t>
            </a:r>
            <a:endPar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nvSpPr>
        <p:spPr>
          <a:xfrm>
            <a:off x="6256865" y="2735210"/>
            <a:ext cx="22373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PHP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ThinkPHP</a:t>
            </a:r>
            <a:endParaRPr kumimoji="1"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24"/>
          <p:cNvSpPr/>
          <p:nvPr/>
        </p:nvSpPr>
        <p:spPr>
          <a:xfrm>
            <a:off x="3714750" y="2735210"/>
            <a:ext cx="22373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MySQL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phpmyadmin</a:t>
            </a:r>
            <a:endParaRPr kumimoji="1"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25"/>
          <p:cNvSpPr/>
          <p:nvPr/>
        </p:nvSpPr>
        <p:spPr>
          <a:xfrm>
            <a:off x="8757706" y="2718559"/>
            <a:ext cx="223731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POSTMAN</a:t>
            </a:r>
            <a:endParaRPr kumimoji="1"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图文框 31"/>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3" name="矩形 32"/>
          <p:cNvSpPr/>
          <p:nvPr/>
        </p:nvSpPr>
        <p:spPr>
          <a:xfrm>
            <a:off x="2587141" y="469799"/>
            <a:ext cx="902811"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后端</a:t>
            </a:r>
          </a:p>
        </p:txBody>
      </p:sp>
      <p:sp>
        <p:nvSpPr>
          <p:cNvPr id="34"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34"/>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66606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grpSp>
        <p:nvGrpSpPr>
          <p:cNvPr id="9" name="组 2"/>
          <p:cNvGrpSpPr/>
          <p:nvPr/>
        </p:nvGrpSpPr>
        <p:grpSpPr>
          <a:xfrm>
            <a:off x="5853829" y="469799"/>
            <a:ext cx="5607784" cy="2935287"/>
            <a:chOff x="2651125" y="1865313"/>
            <a:chExt cx="3794125" cy="1985962"/>
          </a:xfrm>
        </p:grpSpPr>
        <p:grpSp>
          <p:nvGrpSpPr>
            <p:cNvPr id="10" name="组合 2"/>
            <p:cNvGrpSpPr/>
            <p:nvPr/>
          </p:nvGrpSpPr>
          <p:grpSpPr bwMode="auto">
            <a:xfrm>
              <a:off x="3573463" y="1865313"/>
              <a:ext cx="1947862" cy="1946275"/>
              <a:chOff x="3573463" y="1865947"/>
              <a:chExt cx="1948655" cy="1946276"/>
            </a:xfrm>
          </p:grpSpPr>
          <p:sp>
            <p:nvSpPr>
              <p:cNvPr id="32" name="Freeform 21"/>
              <p:cNvSpPr/>
              <p:nvPr/>
            </p:nvSpPr>
            <p:spPr bwMode="auto">
              <a:xfrm>
                <a:off x="3573463" y="1865947"/>
                <a:ext cx="975122" cy="973137"/>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a:solidFill>
                <a:srgbClr val="F8C033"/>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33" name="Freeform 21"/>
              <p:cNvSpPr/>
              <p:nvPr/>
            </p:nvSpPr>
            <p:spPr bwMode="auto">
              <a:xfrm>
                <a:off x="4546996" y="2839084"/>
                <a:ext cx="975122" cy="973139"/>
              </a:xfrm>
              <a:custGeom>
                <a:avLst/>
                <a:gdLst>
                  <a:gd name="T0" fmla="*/ 282 w 565"/>
                  <a:gd name="T1" fmla="*/ 0 h 565"/>
                  <a:gd name="T2" fmla="*/ 0 w 565"/>
                  <a:gd name="T3" fmla="*/ 0 h 565"/>
                  <a:gd name="T4" fmla="*/ 0 w 565"/>
                  <a:gd name="T5" fmla="*/ 283 h 565"/>
                  <a:gd name="T6" fmla="*/ 282 w 565"/>
                  <a:gd name="T7" fmla="*/ 565 h 565"/>
                  <a:gd name="T8" fmla="*/ 565 w 565"/>
                  <a:gd name="T9" fmla="*/ 565 h 565"/>
                  <a:gd name="T10" fmla="*/ 565 w 565"/>
                  <a:gd name="T11" fmla="*/ 283 h 565"/>
                  <a:gd name="T12" fmla="*/ 282 w 565"/>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0"/>
                    </a:moveTo>
                    <a:cubicBezTo>
                      <a:pt x="0" y="0"/>
                      <a:pt x="0" y="0"/>
                      <a:pt x="0" y="0"/>
                    </a:cubicBezTo>
                    <a:cubicBezTo>
                      <a:pt x="0" y="283"/>
                      <a:pt x="0" y="283"/>
                      <a:pt x="0" y="283"/>
                    </a:cubicBezTo>
                    <a:cubicBezTo>
                      <a:pt x="0" y="439"/>
                      <a:pt x="126" y="565"/>
                      <a:pt x="282" y="565"/>
                    </a:cubicBezTo>
                    <a:cubicBezTo>
                      <a:pt x="565" y="565"/>
                      <a:pt x="565" y="565"/>
                      <a:pt x="565" y="565"/>
                    </a:cubicBezTo>
                    <a:cubicBezTo>
                      <a:pt x="565" y="283"/>
                      <a:pt x="565" y="283"/>
                      <a:pt x="565" y="283"/>
                    </a:cubicBezTo>
                    <a:cubicBezTo>
                      <a:pt x="565" y="127"/>
                      <a:pt x="438" y="0"/>
                      <a:pt x="282" y="0"/>
                    </a:cubicBezTo>
                    <a:close/>
                  </a:path>
                </a:pathLst>
              </a:custGeom>
              <a:no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grpSp>
        <p:grpSp>
          <p:nvGrpSpPr>
            <p:cNvPr id="11" name="组合 3"/>
            <p:cNvGrpSpPr/>
            <p:nvPr/>
          </p:nvGrpSpPr>
          <p:grpSpPr bwMode="auto">
            <a:xfrm>
              <a:off x="3614738" y="1865313"/>
              <a:ext cx="1944687" cy="1946275"/>
              <a:chOff x="3614862" y="1865947"/>
              <a:chExt cx="1944563" cy="1946276"/>
            </a:xfrm>
          </p:grpSpPr>
          <p:sp>
            <p:nvSpPr>
              <p:cNvPr id="30" name="Freeform 22"/>
              <p:cNvSpPr/>
              <p:nvPr/>
            </p:nvSpPr>
            <p:spPr bwMode="auto">
              <a:xfrm>
                <a:off x="4586288" y="1865947"/>
                <a:ext cx="973137" cy="973138"/>
              </a:xfrm>
              <a:custGeom>
                <a:avLst/>
                <a:gdLst>
                  <a:gd name="T0" fmla="*/ 487430 w 565"/>
                  <a:gd name="T1" fmla="*/ 0 h 565"/>
                  <a:gd name="T2" fmla="*/ 973137 w 565"/>
                  <a:gd name="T3" fmla="*/ 0 h 565"/>
                  <a:gd name="T4" fmla="*/ 973137 w 565"/>
                  <a:gd name="T5" fmla="*/ 487430 h 565"/>
                  <a:gd name="T6" fmla="*/ 487430 w 565"/>
                  <a:gd name="T7" fmla="*/ 973138 h 565"/>
                  <a:gd name="T8" fmla="*/ 0 w 565"/>
                  <a:gd name="T9" fmla="*/ 973138 h 565"/>
                  <a:gd name="T10" fmla="*/ 0 w 565"/>
                  <a:gd name="T11" fmla="*/ 487430 h 565"/>
                  <a:gd name="T12" fmla="*/ 487430 w 565"/>
                  <a:gd name="T13" fmla="*/ 0 h 5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5" h="565">
                    <a:moveTo>
                      <a:pt x="283" y="0"/>
                    </a:moveTo>
                    <a:cubicBezTo>
                      <a:pt x="565" y="0"/>
                      <a:pt x="565" y="0"/>
                      <a:pt x="565" y="0"/>
                    </a:cubicBezTo>
                    <a:cubicBezTo>
                      <a:pt x="565" y="283"/>
                      <a:pt x="565" y="283"/>
                      <a:pt x="565" y="283"/>
                    </a:cubicBezTo>
                    <a:cubicBezTo>
                      <a:pt x="565" y="439"/>
                      <a:pt x="439" y="565"/>
                      <a:pt x="283" y="565"/>
                    </a:cubicBezTo>
                    <a:cubicBezTo>
                      <a:pt x="0" y="565"/>
                      <a:pt x="0" y="565"/>
                      <a:pt x="0" y="565"/>
                    </a:cubicBezTo>
                    <a:cubicBezTo>
                      <a:pt x="0" y="283"/>
                      <a:pt x="0" y="283"/>
                      <a:pt x="0" y="283"/>
                    </a:cubicBezTo>
                    <a:cubicBezTo>
                      <a:pt x="0" y="127"/>
                      <a:pt x="127" y="0"/>
                      <a:pt x="283" y="0"/>
                    </a:cubicBezTo>
                    <a:close/>
                  </a:path>
                </a:pathLst>
              </a:custGeom>
              <a:solidFill>
                <a:srgbClr val="75A56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1" name="Freeform 22"/>
              <p:cNvSpPr/>
              <p:nvPr/>
            </p:nvSpPr>
            <p:spPr bwMode="auto">
              <a:xfrm>
                <a:off x="3614862" y="2839085"/>
                <a:ext cx="973137" cy="973138"/>
              </a:xfrm>
              <a:custGeom>
                <a:avLst/>
                <a:gdLst>
                  <a:gd name="T0" fmla="*/ 487430 w 565"/>
                  <a:gd name="T1" fmla="*/ 0 h 565"/>
                  <a:gd name="T2" fmla="*/ 973137 w 565"/>
                  <a:gd name="T3" fmla="*/ 0 h 565"/>
                  <a:gd name="T4" fmla="*/ 973137 w 565"/>
                  <a:gd name="T5" fmla="*/ 487430 h 565"/>
                  <a:gd name="T6" fmla="*/ 487430 w 565"/>
                  <a:gd name="T7" fmla="*/ 973138 h 565"/>
                  <a:gd name="T8" fmla="*/ 0 w 565"/>
                  <a:gd name="T9" fmla="*/ 973138 h 565"/>
                  <a:gd name="T10" fmla="*/ 0 w 565"/>
                  <a:gd name="T11" fmla="*/ 487430 h 565"/>
                  <a:gd name="T12" fmla="*/ 487430 w 565"/>
                  <a:gd name="T13" fmla="*/ 0 h 5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5" h="565">
                    <a:moveTo>
                      <a:pt x="283" y="0"/>
                    </a:moveTo>
                    <a:cubicBezTo>
                      <a:pt x="565" y="0"/>
                      <a:pt x="565" y="0"/>
                      <a:pt x="565" y="0"/>
                    </a:cubicBezTo>
                    <a:cubicBezTo>
                      <a:pt x="565" y="283"/>
                      <a:pt x="565" y="283"/>
                      <a:pt x="565" y="283"/>
                    </a:cubicBezTo>
                    <a:cubicBezTo>
                      <a:pt x="565" y="439"/>
                      <a:pt x="439" y="565"/>
                      <a:pt x="283" y="565"/>
                    </a:cubicBezTo>
                    <a:cubicBezTo>
                      <a:pt x="0" y="565"/>
                      <a:pt x="0" y="565"/>
                      <a:pt x="0" y="565"/>
                    </a:cubicBezTo>
                    <a:cubicBezTo>
                      <a:pt x="0" y="283"/>
                      <a:pt x="0" y="283"/>
                      <a:pt x="0" y="283"/>
                    </a:cubicBezTo>
                    <a:cubicBezTo>
                      <a:pt x="0" y="127"/>
                      <a:pt x="127" y="0"/>
                      <a:pt x="283" y="0"/>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12" name="组合 4"/>
            <p:cNvGrpSpPr/>
            <p:nvPr/>
          </p:nvGrpSpPr>
          <p:grpSpPr bwMode="auto">
            <a:xfrm>
              <a:off x="3573463" y="1905000"/>
              <a:ext cx="1949450" cy="1946275"/>
              <a:chOff x="3573463" y="1905634"/>
              <a:chExt cx="1949450" cy="1946276"/>
            </a:xfrm>
          </p:grpSpPr>
          <p:sp>
            <p:nvSpPr>
              <p:cNvPr id="28" name="Freeform 23"/>
              <p:cNvSpPr/>
              <p:nvPr/>
            </p:nvSpPr>
            <p:spPr bwMode="auto">
              <a:xfrm>
                <a:off x="3573463" y="2878773"/>
                <a:ext cx="974725" cy="973137"/>
              </a:xfrm>
              <a:custGeom>
                <a:avLst/>
                <a:gdLst>
                  <a:gd name="T0" fmla="*/ 282 w 565"/>
                  <a:gd name="T1" fmla="*/ 565 h 565"/>
                  <a:gd name="T2" fmla="*/ 0 w 565"/>
                  <a:gd name="T3" fmla="*/ 565 h 565"/>
                  <a:gd name="T4" fmla="*/ 0 w 565"/>
                  <a:gd name="T5" fmla="*/ 283 h 565"/>
                  <a:gd name="T6" fmla="*/ 282 w 565"/>
                  <a:gd name="T7" fmla="*/ 0 h 565"/>
                  <a:gd name="T8" fmla="*/ 565 w 565"/>
                  <a:gd name="T9" fmla="*/ 0 h 565"/>
                  <a:gd name="T10" fmla="*/ 565 w 565"/>
                  <a:gd name="T11" fmla="*/ 283 h 565"/>
                  <a:gd name="T12" fmla="*/ 282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565"/>
                    </a:moveTo>
                    <a:cubicBezTo>
                      <a:pt x="0" y="565"/>
                      <a:pt x="0" y="565"/>
                      <a:pt x="0" y="565"/>
                    </a:cubicBezTo>
                    <a:cubicBezTo>
                      <a:pt x="0" y="283"/>
                      <a:pt x="0" y="283"/>
                      <a:pt x="0" y="283"/>
                    </a:cubicBezTo>
                    <a:cubicBezTo>
                      <a:pt x="0" y="127"/>
                      <a:pt x="126" y="0"/>
                      <a:pt x="282" y="0"/>
                    </a:cubicBezTo>
                    <a:cubicBezTo>
                      <a:pt x="565" y="0"/>
                      <a:pt x="565" y="0"/>
                      <a:pt x="565" y="0"/>
                    </a:cubicBezTo>
                    <a:cubicBezTo>
                      <a:pt x="565" y="283"/>
                      <a:pt x="565" y="283"/>
                      <a:pt x="565" y="283"/>
                    </a:cubicBezTo>
                    <a:cubicBezTo>
                      <a:pt x="565" y="439"/>
                      <a:pt x="438" y="565"/>
                      <a:pt x="282" y="565"/>
                    </a:cubicBezTo>
                    <a:close/>
                  </a:path>
                </a:pathLst>
              </a:custGeom>
              <a:solidFill>
                <a:srgbClr val="75A56C"/>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29" name="Freeform 23"/>
              <p:cNvSpPr/>
              <p:nvPr/>
            </p:nvSpPr>
            <p:spPr bwMode="auto">
              <a:xfrm>
                <a:off x="4548188" y="1905634"/>
                <a:ext cx="974725" cy="973139"/>
              </a:xfrm>
              <a:custGeom>
                <a:avLst/>
                <a:gdLst>
                  <a:gd name="T0" fmla="*/ 282 w 565"/>
                  <a:gd name="T1" fmla="*/ 565 h 565"/>
                  <a:gd name="T2" fmla="*/ 0 w 565"/>
                  <a:gd name="T3" fmla="*/ 565 h 565"/>
                  <a:gd name="T4" fmla="*/ 0 w 565"/>
                  <a:gd name="T5" fmla="*/ 283 h 565"/>
                  <a:gd name="T6" fmla="*/ 282 w 565"/>
                  <a:gd name="T7" fmla="*/ 0 h 565"/>
                  <a:gd name="T8" fmla="*/ 565 w 565"/>
                  <a:gd name="T9" fmla="*/ 0 h 565"/>
                  <a:gd name="T10" fmla="*/ 565 w 565"/>
                  <a:gd name="T11" fmla="*/ 283 h 565"/>
                  <a:gd name="T12" fmla="*/ 282 w 565"/>
                  <a:gd name="T13" fmla="*/ 565 h 565"/>
                </a:gdLst>
                <a:ahLst/>
                <a:cxnLst>
                  <a:cxn ang="0">
                    <a:pos x="T0" y="T1"/>
                  </a:cxn>
                  <a:cxn ang="0">
                    <a:pos x="T2" y="T3"/>
                  </a:cxn>
                  <a:cxn ang="0">
                    <a:pos x="T4" y="T5"/>
                  </a:cxn>
                  <a:cxn ang="0">
                    <a:pos x="T6" y="T7"/>
                  </a:cxn>
                  <a:cxn ang="0">
                    <a:pos x="T8" y="T9"/>
                  </a:cxn>
                  <a:cxn ang="0">
                    <a:pos x="T10" y="T11"/>
                  </a:cxn>
                  <a:cxn ang="0">
                    <a:pos x="T12" y="T13"/>
                  </a:cxn>
                </a:cxnLst>
                <a:rect l="0" t="0" r="r" b="b"/>
                <a:pathLst>
                  <a:path w="565" h="565">
                    <a:moveTo>
                      <a:pt x="282" y="565"/>
                    </a:moveTo>
                    <a:cubicBezTo>
                      <a:pt x="0" y="565"/>
                      <a:pt x="0" y="565"/>
                      <a:pt x="0" y="565"/>
                    </a:cubicBezTo>
                    <a:cubicBezTo>
                      <a:pt x="0" y="283"/>
                      <a:pt x="0" y="283"/>
                      <a:pt x="0" y="283"/>
                    </a:cubicBezTo>
                    <a:cubicBezTo>
                      <a:pt x="0" y="127"/>
                      <a:pt x="126" y="0"/>
                      <a:pt x="282" y="0"/>
                    </a:cubicBezTo>
                    <a:cubicBezTo>
                      <a:pt x="565" y="0"/>
                      <a:pt x="565" y="0"/>
                      <a:pt x="565" y="0"/>
                    </a:cubicBezTo>
                    <a:cubicBezTo>
                      <a:pt x="565" y="283"/>
                      <a:pt x="565" y="283"/>
                      <a:pt x="565" y="283"/>
                    </a:cubicBezTo>
                    <a:cubicBezTo>
                      <a:pt x="565" y="439"/>
                      <a:pt x="438" y="565"/>
                      <a:pt x="282" y="565"/>
                    </a:cubicBezTo>
                    <a:close/>
                  </a:path>
                </a:pathLst>
              </a:custGeom>
              <a:no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grpSp>
        <p:grpSp>
          <p:nvGrpSpPr>
            <p:cNvPr id="13" name="组合 5"/>
            <p:cNvGrpSpPr/>
            <p:nvPr/>
          </p:nvGrpSpPr>
          <p:grpSpPr bwMode="auto">
            <a:xfrm>
              <a:off x="3613150" y="1905000"/>
              <a:ext cx="1946275" cy="1946275"/>
              <a:chOff x="3613721" y="1905634"/>
              <a:chExt cx="1945704" cy="1946276"/>
            </a:xfrm>
          </p:grpSpPr>
          <p:sp>
            <p:nvSpPr>
              <p:cNvPr id="26" name="Freeform 24"/>
              <p:cNvSpPr/>
              <p:nvPr/>
            </p:nvSpPr>
            <p:spPr bwMode="auto">
              <a:xfrm>
                <a:off x="4586288" y="2878772"/>
                <a:ext cx="973137" cy="973138"/>
              </a:xfrm>
              <a:custGeom>
                <a:avLst/>
                <a:gdLst>
                  <a:gd name="T0" fmla="*/ 487430 w 565"/>
                  <a:gd name="T1" fmla="*/ 973138 h 565"/>
                  <a:gd name="T2" fmla="*/ 973137 w 565"/>
                  <a:gd name="T3" fmla="*/ 973138 h 565"/>
                  <a:gd name="T4" fmla="*/ 973137 w 565"/>
                  <a:gd name="T5" fmla="*/ 487430 h 565"/>
                  <a:gd name="T6" fmla="*/ 487430 w 565"/>
                  <a:gd name="T7" fmla="*/ 0 h 565"/>
                  <a:gd name="T8" fmla="*/ 0 w 565"/>
                  <a:gd name="T9" fmla="*/ 0 h 565"/>
                  <a:gd name="T10" fmla="*/ 0 w 565"/>
                  <a:gd name="T11" fmla="*/ 487430 h 565"/>
                  <a:gd name="T12" fmla="*/ 487430 w 565"/>
                  <a:gd name="T13" fmla="*/ 973138 h 5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5" h="565">
                    <a:moveTo>
                      <a:pt x="283" y="565"/>
                    </a:moveTo>
                    <a:cubicBezTo>
                      <a:pt x="565" y="565"/>
                      <a:pt x="565" y="565"/>
                      <a:pt x="565" y="565"/>
                    </a:cubicBezTo>
                    <a:cubicBezTo>
                      <a:pt x="565" y="283"/>
                      <a:pt x="565" y="283"/>
                      <a:pt x="565" y="283"/>
                    </a:cubicBezTo>
                    <a:cubicBezTo>
                      <a:pt x="565" y="127"/>
                      <a:pt x="439" y="0"/>
                      <a:pt x="283" y="0"/>
                    </a:cubicBezTo>
                    <a:cubicBezTo>
                      <a:pt x="0" y="0"/>
                      <a:pt x="0" y="0"/>
                      <a:pt x="0" y="0"/>
                    </a:cubicBezTo>
                    <a:cubicBezTo>
                      <a:pt x="0" y="283"/>
                      <a:pt x="0" y="283"/>
                      <a:pt x="0" y="283"/>
                    </a:cubicBezTo>
                    <a:cubicBezTo>
                      <a:pt x="0" y="439"/>
                      <a:pt x="127" y="565"/>
                      <a:pt x="283" y="565"/>
                    </a:cubicBezTo>
                    <a:close/>
                  </a:path>
                </a:pathLst>
              </a:custGeom>
              <a:solidFill>
                <a:srgbClr val="F8C0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7" name="Freeform 24"/>
              <p:cNvSpPr/>
              <p:nvPr/>
            </p:nvSpPr>
            <p:spPr bwMode="auto">
              <a:xfrm>
                <a:off x="3613721" y="1905634"/>
                <a:ext cx="973137" cy="973138"/>
              </a:xfrm>
              <a:custGeom>
                <a:avLst/>
                <a:gdLst>
                  <a:gd name="T0" fmla="*/ 487430 w 565"/>
                  <a:gd name="T1" fmla="*/ 973138 h 565"/>
                  <a:gd name="T2" fmla="*/ 973137 w 565"/>
                  <a:gd name="T3" fmla="*/ 973138 h 565"/>
                  <a:gd name="T4" fmla="*/ 973137 w 565"/>
                  <a:gd name="T5" fmla="*/ 487430 h 565"/>
                  <a:gd name="T6" fmla="*/ 487430 w 565"/>
                  <a:gd name="T7" fmla="*/ 0 h 565"/>
                  <a:gd name="T8" fmla="*/ 0 w 565"/>
                  <a:gd name="T9" fmla="*/ 0 h 565"/>
                  <a:gd name="T10" fmla="*/ 0 w 565"/>
                  <a:gd name="T11" fmla="*/ 487430 h 565"/>
                  <a:gd name="T12" fmla="*/ 487430 w 565"/>
                  <a:gd name="T13" fmla="*/ 973138 h 5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5" h="565">
                    <a:moveTo>
                      <a:pt x="283" y="565"/>
                    </a:moveTo>
                    <a:cubicBezTo>
                      <a:pt x="565" y="565"/>
                      <a:pt x="565" y="565"/>
                      <a:pt x="565" y="565"/>
                    </a:cubicBezTo>
                    <a:cubicBezTo>
                      <a:pt x="565" y="283"/>
                      <a:pt x="565" y="283"/>
                      <a:pt x="565" y="283"/>
                    </a:cubicBezTo>
                    <a:cubicBezTo>
                      <a:pt x="565" y="127"/>
                      <a:pt x="439" y="0"/>
                      <a:pt x="283" y="0"/>
                    </a:cubicBezTo>
                    <a:cubicBezTo>
                      <a:pt x="0" y="0"/>
                      <a:pt x="0" y="0"/>
                      <a:pt x="0" y="0"/>
                    </a:cubicBezTo>
                    <a:cubicBezTo>
                      <a:pt x="0" y="283"/>
                      <a:pt x="0" y="283"/>
                      <a:pt x="0" y="283"/>
                    </a:cubicBezTo>
                    <a:cubicBezTo>
                      <a:pt x="0" y="439"/>
                      <a:pt x="127" y="565"/>
                      <a:pt x="283" y="565"/>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14" name="Oval 29"/>
            <p:cNvSpPr>
              <a:spLocks noChangeArrowheads="1"/>
            </p:cNvSpPr>
            <p:nvPr/>
          </p:nvSpPr>
          <p:spPr bwMode="auto">
            <a:xfrm>
              <a:off x="2651125" y="2173288"/>
              <a:ext cx="358775" cy="358775"/>
            </a:xfrm>
            <a:prstGeom prst="ellipse">
              <a:avLst/>
            </a:prstGeom>
            <a:solidFill>
              <a:srgbClr val="F8C033"/>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5" name="Freeform 30"/>
            <p:cNvSpPr>
              <a:spLocks noEditPoints="1"/>
            </p:cNvSpPr>
            <p:nvPr/>
          </p:nvSpPr>
          <p:spPr bwMode="auto">
            <a:xfrm>
              <a:off x="2747963" y="2271713"/>
              <a:ext cx="166687" cy="166687"/>
            </a:xfrm>
            <a:custGeom>
              <a:avLst/>
              <a:gdLst>
                <a:gd name="T0" fmla="*/ 96 w 97"/>
                <a:gd name="T1" fmla="*/ 6 h 97"/>
                <a:gd name="T2" fmla="*/ 65 w 97"/>
                <a:gd name="T3" fmla="*/ 94 h 97"/>
                <a:gd name="T4" fmla="*/ 61 w 97"/>
                <a:gd name="T5" fmla="*/ 97 h 97"/>
                <a:gd name="T6" fmla="*/ 59 w 97"/>
                <a:gd name="T7" fmla="*/ 96 h 97"/>
                <a:gd name="T8" fmla="*/ 2 w 97"/>
                <a:gd name="T9" fmla="*/ 38 h 97"/>
                <a:gd name="T10" fmla="*/ 2 w 97"/>
                <a:gd name="T11" fmla="*/ 33 h 97"/>
                <a:gd name="T12" fmla="*/ 3 w 97"/>
                <a:gd name="T13" fmla="*/ 32 h 97"/>
                <a:gd name="T14" fmla="*/ 91 w 97"/>
                <a:gd name="T15" fmla="*/ 1 h 97"/>
                <a:gd name="T16" fmla="*/ 96 w 97"/>
                <a:gd name="T17" fmla="*/ 3 h 97"/>
                <a:gd name="T18" fmla="*/ 96 w 97"/>
                <a:gd name="T19" fmla="*/ 6 h 97"/>
                <a:gd name="T20" fmla="*/ 12 w 97"/>
                <a:gd name="T21" fmla="*/ 37 h 97"/>
                <a:gd name="T22" fmla="*/ 12 w 97"/>
                <a:gd name="T23" fmla="*/ 37 h 97"/>
                <a:gd name="T24" fmla="*/ 44 w 97"/>
                <a:gd name="T25" fmla="*/ 50 h 97"/>
                <a:gd name="T26" fmla="*/ 81 w 97"/>
                <a:gd name="T27" fmla="*/ 13 h 97"/>
                <a:gd name="T28" fmla="*/ 12 w 97"/>
                <a:gd name="T29" fmla="*/ 37 h 97"/>
                <a:gd name="T30" fmla="*/ 47 w 97"/>
                <a:gd name="T31" fmla="*/ 54 h 97"/>
                <a:gd name="T32" fmla="*/ 47 w 97"/>
                <a:gd name="T33" fmla="*/ 54 h 97"/>
                <a:gd name="T34" fmla="*/ 60 w 97"/>
                <a:gd name="T35" fmla="*/ 85 h 97"/>
                <a:gd name="T36" fmla="*/ 85 w 97"/>
                <a:gd name="T37" fmla="*/ 16 h 97"/>
                <a:gd name="T38" fmla="*/ 47 w 97"/>
                <a:gd name="T39" fmla="*/ 54 h 97"/>
                <a:gd name="T40" fmla="*/ 52 w 97"/>
                <a:gd name="T41" fmla="*/ 78 h 97"/>
                <a:gd name="T42" fmla="*/ 52 w 97"/>
                <a:gd name="T43" fmla="*/ 78 h 97"/>
                <a:gd name="T44" fmla="*/ 42 w 97"/>
                <a:gd name="T45" fmla="*/ 55 h 97"/>
                <a:gd name="T46" fmla="*/ 19 w 97"/>
                <a:gd name="T47" fmla="*/ 45 h 97"/>
                <a:gd name="T48" fmla="*/ 34 w 97"/>
                <a:gd name="T49" fmla="*/ 60 h 97"/>
                <a:gd name="T50" fmla="*/ 34 w 97"/>
                <a:gd name="T51" fmla="*/ 60 h 97"/>
                <a:gd name="T52" fmla="*/ 37 w 97"/>
                <a:gd name="T53" fmla="*/ 63 h 97"/>
                <a:gd name="T54" fmla="*/ 38 w 97"/>
                <a:gd name="T55" fmla="*/ 64 h 97"/>
                <a:gd name="T56" fmla="*/ 52 w 97"/>
                <a:gd name="T57"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97">
                  <a:moveTo>
                    <a:pt x="96" y="6"/>
                  </a:moveTo>
                  <a:cubicBezTo>
                    <a:pt x="65" y="94"/>
                    <a:pt x="65" y="94"/>
                    <a:pt x="65" y="94"/>
                  </a:cubicBezTo>
                  <a:cubicBezTo>
                    <a:pt x="65" y="96"/>
                    <a:pt x="63" y="97"/>
                    <a:pt x="61" y="97"/>
                  </a:cubicBezTo>
                  <a:cubicBezTo>
                    <a:pt x="60" y="96"/>
                    <a:pt x="59" y="96"/>
                    <a:pt x="59" y="96"/>
                  </a:cubicBezTo>
                  <a:cubicBezTo>
                    <a:pt x="2" y="38"/>
                    <a:pt x="2" y="38"/>
                    <a:pt x="2" y="38"/>
                  </a:cubicBezTo>
                  <a:cubicBezTo>
                    <a:pt x="0" y="37"/>
                    <a:pt x="0" y="34"/>
                    <a:pt x="2" y="33"/>
                  </a:cubicBezTo>
                  <a:cubicBezTo>
                    <a:pt x="2" y="32"/>
                    <a:pt x="2" y="32"/>
                    <a:pt x="3" y="32"/>
                  </a:cubicBezTo>
                  <a:cubicBezTo>
                    <a:pt x="91" y="1"/>
                    <a:pt x="91" y="1"/>
                    <a:pt x="91" y="1"/>
                  </a:cubicBezTo>
                  <a:cubicBezTo>
                    <a:pt x="93" y="0"/>
                    <a:pt x="96" y="1"/>
                    <a:pt x="96" y="3"/>
                  </a:cubicBezTo>
                  <a:cubicBezTo>
                    <a:pt x="97" y="4"/>
                    <a:pt x="97" y="5"/>
                    <a:pt x="96" y="6"/>
                  </a:cubicBezTo>
                  <a:close/>
                  <a:moveTo>
                    <a:pt x="12" y="37"/>
                  </a:moveTo>
                  <a:cubicBezTo>
                    <a:pt x="12" y="37"/>
                    <a:pt x="12" y="37"/>
                    <a:pt x="12" y="37"/>
                  </a:cubicBezTo>
                  <a:cubicBezTo>
                    <a:pt x="44" y="50"/>
                    <a:pt x="44" y="50"/>
                    <a:pt x="44" y="50"/>
                  </a:cubicBezTo>
                  <a:cubicBezTo>
                    <a:pt x="81" y="13"/>
                    <a:pt x="81" y="13"/>
                    <a:pt x="81" y="13"/>
                  </a:cubicBezTo>
                  <a:cubicBezTo>
                    <a:pt x="12" y="37"/>
                    <a:pt x="12" y="37"/>
                    <a:pt x="12" y="37"/>
                  </a:cubicBezTo>
                  <a:close/>
                  <a:moveTo>
                    <a:pt x="47" y="54"/>
                  </a:moveTo>
                  <a:cubicBezTo>
                    <a:pt x="47" y="54"/>
                    <a:pt x="47" y="54"/>
                    <a:pt x="47" y="54"/>
                  </a:cubicBezTo>
                  <a:cubicBezTo>
                    <a:pt x="60" y="85"/>
                    <a:pt x="60" y="85"/>
                    <a:pt x="60" y="85"/>
                  </a:cubicBezTo>
                  <a:cubicBezTo>
                    <a:pt x="85" y="16"/>
                    <a:pt x="85" y="16"/>
                    <a:pt x="85" y="16"/>
                  </a:cubicBezTo>
                  <a:cubicBezTo>
                    <a:pt x="47" y="54"/>
                    <a:pt x="47" y="54"/>
                    <a:pt x="47" y="54"/>
                  </a:cubicBezTo>
                  <a:close/>
                  <a:moveTo>
                    <a:pt x="52" y="78"/>
                  </a:moveTo>
                  <a:cubicBezTo>
                    <a:pt x="52" y="78"/>
                    <a:pt x="52" y="78"/>
                    <a:pt x="52" y="78"/>
                  </a:cubicBezTo>
                  <a:cubicBezTo>
                    <a:pt x="42" y="55"/>
                    <a:pt x="42" y="55"/>
                    <a:pt x="42" y="55"/>
                  </a:cubicBezTo>
                  <a:cubicBezTo>
                    <a:pt x="19" y="45"/>
                    <a:pt x="19" y="45"/>
                    <a:pt x="19" y="45"/>
                  </a:cubicBezTo>
                  <a:cubicBezTo>
                    <a:pt x="34" y="60"/>
                    <a:pt x="34" y="60"/>
                    <a:pt x="34" y="60"/>
                  </a:cubicBezTo>
                  <a:cubicBezTo>
                    <a:pt x="34" y="60"/>
                    <a:pt x="34" y="60"/>
                    <a:pt x="34" y="60"/>
                  </a:cubicBezTo>
                  <a:cubicBezTo>
                    <a:pt x="37" y="63"/>
                    <a:pt x="37" y="63"/>
                    <a:pt x="37" y="63"/>
                  </a:cubicBezTo>
                  <a:cubicBezTo>
                    <a:pt x="38" y="64"/>
                    <a:pt x="38" y="64"/>
                    <a:pt x="38" y="64"/>
                  </a:cubicBezTo>
                  <a:cubicBezTo>
                    <a:pt x="52" y="78"/>
                    <a:pt x="52" y="78"/>
                    <a:pt x="52" y="78"/>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6" name="Oval 31"/>
            <p:cNvSpPr>
              <a:spLocks noChangeArrowheads="1"/>
            </p:cNvSpPr>
            <p:nvPr/>
          </p:nvSpPr>
          <p:spPr bwMode="auto">
            <a:xfrm>
              <a:off x="2651125" y="3186113"/>
              <a:ext cx="358775" cy="358775"/>
            </a:xfrm>
            <a:prstGeom prst="ellipse">
              <a:avLst/>
            </a:prstGeom>
            <a:solidFill>
              <a:srgbClr val="75A56C"/>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7" name="Oval 32"/>
            <p:cNvSpPr>
              <a:spLocks noChangeArrowheads="1"/>
            </p:cNvSpPr>
            <p:nvPr/>
          </p:nvSpPr>
          <p:spPr bwMode="auto">
            <a:xfrm>
              <a:off x="6086475" y="2173288"/>
              <a:ext cx="358775" cy="358775"/>
            </a:xfrm>
            <a:prstGeom prst="ellipse">
              <a:avLst/>
            </a:prstGeom>
            <a:solidFill>
              <a:srgbClr val="75A56C"/>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8" name="Oval 33"/>
            <p:cNvSpPr>
              <a:spLocks noChangeArrowheads="1"/>
            </p:cNvSpPr>
            <p:nvPr/>
          </p:nvSpPr>
          <p:spPr bwMode="auto">
            <a:xfrm>
              <a:off x="6086475" y="3186113"/>
              <a:ext cx="358775" cy="358775"/>
            </a:xfrm>
            <a:prstGeom prst="ellipse">
              <a:avLst/>
            </a:prstGeom>
            <a:solidFill>
              <a:srgbClr val="F8C033"/>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9" name="Freeform 34"/>
            <p:cNvSpPr>
              <a:spLocks noEditPoints="1"/>
            </p:cNvSpPr>
            <p:nvPr/>
          </p:nvSpPr>
          <p:spPr bwMode="auto">
            <a:xfrm>
              <a:off x="6180138" y="2268538"/>
              <a:ext cx="174625" cy="173037"/>
            </a:xfrm>
            <a:custGeom>
              <a:avLst/>
              <a:gdLst>
                <a:gd name="T0" fmla="*/ 96 w 101"/>
                <a:gd name="T1" fmla="*/ 12 h 101"/>
                <a:gd name="T2" fmla="*/ 101 w 101"/>
                <a:gd name="T3" fmla="*/ 25 h 101"/>
                <a:gd name="T4" fmla="*/ 96 w 101"/>
                <a:gd name="T5" fmla="*/ 37 h 101"/>
                <a:gd name="T6" fmla="*/ 81 w 101"/>
                <a:gd name="T7" fmla="*/ 52 h 101"/>
                <a:gd name="T8" fmla="*/ 69 w 101"/>
                <a:gd name="T9" fmla="*/ 57 h 101"/>
                <a:gd name="T10" fmla="*/ 56 w 101"/>
                <a:gd name="T11" fmla="*/ 52 h 101"/>
                <a:gd name="T12" fmla="*/ 51 w 101"/>
                <a:gd name="T13" fmla="*/ 56 h 101"/>
                <a:gd name="T14" fmla="*/ 57 w 101"/>
                <a:gd name="T15" fmla="*/ 69 h 101"/>
                <a:gd name="T16" fmla="*/ 51 w 101"/>
                <a:gd name="T17" fmla="*/ 82 h 101"/>
                <a:gd name="T18" fmla="*/ 24 w 101"/>
                <a:gd name="T19" fmla="*/ 101 h 101"/>
                <a:gd name="T20" fmla="*/ 5 w 101"/>
                <a:gd name="T21" fmla="*/ 90 h 101"/>
                <a:gd name="T22" fmla="*/ 0 w 101"/>
                <a:gd name="T23" fmla="*/ 77 h 101"/>
                <a:gd name="T24" fmla="*/ 5 w 101"/>
                <a:gd name="T25" fmla="*/ 64 h 101"/>
                <a:gd name="T26" fmla="*/ 5 w 101"/>
                <a:gd name="T27" fmla="*/ 64 h 101"/>
                <a:gd name="T28" fmla="*/ 32 w 101"/>
                <a:gd name="T29" fmla="*/ 45 h 101"/>
                <a:gd name="T30" fmla="*/ 45 w 101"/>
                <a:gd name="T31" fmla="*/ 50 h 101"/>
                <a:gd name="T32" fmla="*/ 45 w 101"/>
                <a:gd name="T33" fmla="*/ 50 h 101"/>
                <a:gd name="T34" fmla="*/ 49 w 101"/>
                <a:gd name="T35" fmla="*/ 45 h 101"/>
                <a:gd name="T36" fmla="*/ 44 w 101"/>
                <a:gd name="T37" fmla="*/ 32 h 101"/>
                <a:gd name="T38" fmla="*/ 49 w 101"/>
                <a:gd name="T39" fmla="*/ 20 h 101"/>
                <a:gd name="T40" fmla="*/ 64 w 101"/>
                <a:gd name="T41" fmla="*/ 5 h 101"/>
                <a:gd name="T42" fmla="*/ 89 w 101"/>
                <a:gd name="T43" fmla="*/ 5 h 101"/>
                <a:gd name="T44" fmla="*/ 90 w 101"/>
                <a:gd name="T45" fmla="*/ 18 h 101"/>
                <a:gd name="T46" fmla="*/ 84 w 101"/>
                <a:gd name="T47" fmla="*/ 11 h 101"/>
                <a:gd name="T48" fmla="*/ 76 w 101"/>
                <a:gd name="T49" fmla="*/ 8 h 101"/>
                <a:gd name="T50" fmla="*/ 69 w 101"/>
                <a:gd name="T51" fmla="*/ 11 h 101"/>
                <a:gd name="T52" fmla="*/ 52 w 101"/>
                <a:gd name="T53" fmla="*/ 32 h 101"/>
                <a:gd name="T54" fmla="*/ 55 w 101"/>
                <a:gd name="T55" fmla="*/ 40 h 101"/>
                <a:gd name="T56" fmla="*/ 55 w 101"/>
                <a:gd name="T57" fmla="*/ 40 h 101"/>
                <a:gd name="T58" fmla="*/ 68 w 101"/>
                <a:gd name="T59" fmla="*/ 33 h 101"/>
                <a:gd name="T60" fmla="*/ 61 w 101"/>
                <a:gd name="T61" fmla="*/ 46 h 101"/>
                <a:gd name="T62" fmla="*/ 62 w 101"/>
                <a:gd name="T63" fmla="*/ 46 h 101"/>
                <a:gd name="T64" fmla="*/ 76 w 101"/>
                <a:gd name="T65" fmla="*/ 46 h 101"/>
                <a:gd name="T66" fmla="*/ 90 w 101"/>
                <a:gd name="T67" fmla="*/ 32 h 101"/>
                <a:gd name="T68" fmla="*/ 93 w 101"/>
                <a:gd name="T69" fmla="*/ 25 h 101"/>
                <a:gd name="T70" fmla="*/ 90 w 101"/>
                <a:gd name="T71" fmla="*/ 18 h 101"/>
                <a:gd name="T72" fmla="*/ 46 w 101"/>
                <a:gd name="T73" fmla="*/ 62 h 101"/>
                <a:gd name="T74" fmla="*/ 38 w 101"/>
                <a:gd name="T75" fmla="*/ 68 h 101"/>
                <a:gd name="T76" fmla="*/ 33 w 101"/>
                <a:gd name="T77" fmla="*/ 63 h 101"/>
                <a:gd name="T78" fmla="*/ 39 w 101"/>
                <a:gd name="T79" fmla="*/ 55 h 101"/>
                <a:gd name="T80" fmla="*/ 39 w 101"/>
                <a:gd name="T81" fmla="*/ 55 h 101"/>
                <a:gd name="T82" fmla="*/ 25 w 101"/>
                <a:gd name="T83" fmla="*/ 55 h 101"/>
                <a:gd name="T84" fmla="*/ 10 w 101"/>
                <a:gd name="T85" fmla="*/ 70 h 101"/>
                <a:gd name="T86" fmla="*/ 8 w 101"/>
                <a:gd name="T87" fmla="*/ 77 h 101"/>
                <a:gd name="T88" fmla="*/ 17 w 101"/>
                <a:gd name="T89" fmla="*/ 91 h 101"/>
                <a:gd name="T90" fmla="*/ 32 w 101"/>
                <a:gd name="T91" fmla="*/ 91 h 101"/>
                <a:gd name="T92" fmla="*/ 46 w 101"/>
                <a:gd name="T93" fmla="*/ 77 h 101"/>
                <a:gd name="T94" fmla="*/ 49 w 101"/>
                <a:gd name="T95" fmla="*/ 6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 h="101">
                  <a:moveTo>
                    <a:pt x="89" y="6"/>
                  </a:moveTo>
                  <a:cubicBezTo>
                    <a:pt x="96" y="12"/>
                    <a:pt x="96" y="12"/>
                    <a:pt x="96" y="12"/>
                  </a:cubicBezTo>
                  <a:cubicBezTo>
                    <a:pt x="96" y="12"/>
                    <a:pt x="96" y="12"/>
                    <a:pt x="96" y="12"/>
                  </a:cubicBezTo>
                  <a:cubicBezTo>
                    <a:pt x="99" y="15"/>
                    <a:pt x="101" y="20"/>
                    <a:pt x="101" y="25"/>
                  </a:cubicBezTo>
                  <a:cubicBezTo>
                    <a:pt x="101" y="25"/>
                    <a:pt x="101" y="25"/>
                    <a:pt x="101" y="25"/>
                  </a:cubicBezTo>
                  <a:cubicBezTo>
                    <a:pt x="101" y="29"/>
                    <a:pt x="99" y="34"/>
                    <a:pt x="96" y="37"/>
                  </a:cubicBezTo>
                  <a:cubicBezTo>
                    <a:pt x="95" y="38"/>
                    <a:pt x="95" y="38"/>
                    <a:pt x="95" y="38"/>
                  </a:cubicBezTo>
                  <a:cubicBezTo>
                    <a:pt x="81" y="52"/>
                    <a:pt x="81" y="52"/>
                    <a:pt x="81" y="52"/>
                  </a:cubicBezTo>
                  <a:cubicBezTo>
                    <a:pt x="81" y="52"/>
                    <a:pt x="81" y="52"/>
                    <a:pt x="81" y="52"/>
                  </a:cubicBezTo>
                  <a:cubicBezTo>
                    <a:pt x="78" y="55"/>
                    <a:pt x="73" y="57"/>
                    <a:pt x="69" y="57"/>
                  </a:cubicBezTo>
                  <a:cubicBezTo>
                    <a:pt x="64" y="57"/>
                    <a:pt x="60" y="55"/>
                    <a:pt x="56" y="52"/>
                  </a:cubicBezTo>
                  <a:cubicBezTo>
                    <a:pt x="56" y="52"/>
                    <a:pt x="56" y="52"/>
                    <a:pt x="56" y="52"/>
                  </a:cubicBezTo>
                  <a:cubicBezTo>
                    <a:pt x="55" y="51"/>
                    <a:pt x="55" y="51"/>
                    <a:pt x="55" y="51"/>
                  </a:cubicBezTo>
                  <a:cubicBezTo>
                    <a:pt x="51" y="56"/>
                    <a:pt x="51" y="56"/>
                    <a:pt x="51" y="56"/>
                  </a:cubicBezTo>
                  <a:cubicBezTo>
                    <a:pt x="51" y="56"/>
                    <a:pt x="51" y="56"/>
                    <a:pt x="51" y="56"/>
                  </a:cubicBezTo>
                  <a:cubicBezTo>
                    <a:pt x="55" y="60"/>
                    <a:pt x="57" y="65"/>
                    <a:pt x="57" y="69"/>
                  </a:cubicBezTo>
                  <a:cubicBezTo>
                    <a:pt x="57" y="74"/>
                    <a:pt x="55" y="78"/>
                    <a:pt x="51" y="82"/>
                  </a:cubicBezTo>
                  <a:cubicBezTo>
                    <a:pt x="51" y="82"/>
                    <a:pt x="51" y="82"/>
                    <a:pt x="51" y="82"/>
                  </a:cubicBezTo>
                  <a:cubicBezTo>
                    <a:pt x="37" y="96"/>
                    <a:pt x="37" y="96"/>
                    <a:pt x="37" y="96"/>
                  </a:cubicBezTo>
                  <a:cubicBezTo>
                    <a:pt x="34" y="100"/>
                    <a:pt x="29" y="101"/>
                    <a:pt x="24" y="101"/>
                  </a:cubicBezTo>
                  <a:cubicBezTo>
                    <a:pt x="20" y="101"/>
                    <a:pt x="15" y="100"/>
                    <a:pt x="12" y="96"/>
                  </a:cubicBezTo>
                  <a:cubicBezTo>
                    <a:pt x="5" y="90"/>
                    <a:pt x="5" y="90"/>
                    <a:pt x="5" y="90"/>
                  </a:cubicBezTo>
                  <a:cubicBezTo>
                    <a:pt x="5" y="90"/>
                    <a:pt x="5" y="90"/>
                    <a:pt x="5" y="90"/>
                  </a:cubicBezTo>
                  <a:cubicBezTo>
                    <a:pt x="2" y="86"/>
                    <a:pt x="0" y="81"/>
                    <a:pt x="0" y="77"/>
                  </a:cubicBezTo>
                  <a:cubicBezTo>
                    <a:pt x="0" y="72"/>
                    <a:pt x="2" y="68"/>
                    <a:pt x="5" y="64"/>
                  </a:cubicBezTo>
                  <a:cubicBezTo>
                    <a:pt x="5" y="64"/>
                    <a:pt x="5" y="64"/>
                    <a:pt x="5" y="64"/>
                  </a:cubicBezTo>
                  <a:cubicBezTo>
                    <a:pt x="5" y="64"/>
                    <a:pt x="5" y="64"/>
                    <a:pt x="5" y="64"/>
                  </a:cubicBezTo>
                  <a:cubicBezTo>
                    <a:pt x="5" y="64"/>
                    <a:pt x="5" y="64"/>
                    <a:pt x="5" y="64"/>
                  </a:cubicBezTo>
                  <a:cubicBezTo>
                    <a:pt x="19" y="50"/>
                    <a:pt x="19" y="50"/>
                    <a:pt x="19" y="50"/>
                  </a:cubicBezTo>
                  <a:cubicBezTo>
                    <a:pt x="23" y="46"/>
                    <a:pt x="27" y="45"/>
                    <a:pt x="32" y="45"/>
                  </a:cubicBezTo>
                  <a:cubicBezTo>
                    <a:pt x="37" y="45"/>
                    <a:pt x="41" y="46"/>
                    <a:pt x="45" y="50"/>
                  </a:cubicBezTo>
                  <a:cubicBezTo>
                    <a:pt x="45" y="50"/>
                    <a:pt x="45" y="50"/>
                    <a:pt x="45" y="50"/>
                  </a:cubicBezTo>
                  <a:cubicBezTo>
                    <a:pt x="45" y="50"/>
                    <a:pt x="45" y="50"/>
                    <a:pt x="45" y="50"/>
                  </a:cubicBezTo>
                  <a:cubicBezTo>
                    <a:pt x="45" y="50"/>
                    <a:pt x="45" y="50"/>
                    <a:pt x="45" y="50"/>
                  </a:cubicBezTo>
                  <a:cubicBezTo>
                    <a:pt x="50" y="46"/>
                    <a:pt x="50" y="46"/>
                    <a:pt x="50" y="46"/>
                  </a:cubicBezTo>
                  <a:cubicBezTo>
                    <a:pt x="49" y="45"/>
                    <a:pt x="49" y="45"/>
                    <a:pt x="49" y="45"/>
                  </a:cubicBezTo>
                  <a:cubicBezTo>
                    <a:pt x="46" y="42"/>
                    <a:pt x="44" y="37"/>
                    <a:pt x="44" y="32"/>
                  </a:cubicBezTo>
                  <a:cubicBezTo>
                    <a:pt x="44" y="32"/>
                    <a:pt x="44" y="32"/>
                    <a:pt x="44" y="32"/>
                  </a:cubicBezTo>
                  <a:cubicBezTo>
                    <a:pt x="44" y="28"/>
                    <a:pt x="46" y="23"/>
                    <a:pt x="49" y="20"/>
                  </a:cubicBezTo>
                  <a:cubicBezTo>
                    <a:pt x="49" y="20"/>
                    <a:pt x="49" y="20"/>
                    <a:pt x="49" y="20"/>
                  </a:cubicBezTo>
                  <a:cubicBezTo>
                    <a:pt x="49" y="20"/>
                    <a:pt x="49" y="20"/>
                    <a:pt x="49" y="20"/>
                  </a:cubicBezTo>
                  <a:cubicBezTo>
                    <a:pt x="64" y="5"/>
                    <a:pt x="64" y="5"/>
                    <a:pt x="64" y="5"/>
                  </a:cubicBezTo>
                  <a:cubicBezTo>
                    <a:pt x="67" y="2"/>
                    <a:pt x="72" y="0"/>
                    <a:pt x="76" y="0"/>
                  </a:cubicBezTo>
                  <a:cubicBezTo>
                    <a:pt x="81" y="0"/>
                    <a:pt x="86" y="2"/>
                    <a:pt x="89" y="5"/>
                  </a:cubicBezTo>
                  <a:cubicBezTo>
                    <a:pt x="89" y="6"/>
                    <a:pt x="89" y="6"/>
                    <a:pt x="89" y="6"/>
                  </a:cubicBezTo>
                  <a:close/>
                  <a:moveTo>
                    <a:pt x="90" y="18"/>
                  </a:moveTo>
                  <a:cubicBezTo>
                    <a:pt x="90" y="18"/>
                    <a:pt x="90" y="18"/>
                    <a:pt x="90" y="18"/>
                  </a:cubicBezTo>
                  <a:cubicBezTo>
                    <a:pt x="84" y="11"/>
                    <a:pt x="84" y="11"/>
                    <a:pt x="84" y="11"/>
                  </a:cubicBezTo>
                  <a:cubicBezTo>
                    <a:pt x="84" y="11"/>
                    <a:pt x="84" y="11"/>
                    <a:pt x="84" y="11"/>
                  </a:cubicBezTo>
                  <a:cubicBezTo>
                    <a:pt x="82" y="9"/>
                    <a:pt x="79" y="8"/>
                    <a:pt x="76" y="8"/>
                  </a:cubicBezTo>
                  <a:cubicBezTo>
                    <a:pt x="74" y="8"/>
                    <a:pt x="71" y="9"/>
                    <a:pt x="69" y="11"/>
                  </a:cubicBezTo>
                  <a:cubicBezTo>
                    <a:pt x="69" y="11"/>
                    <a:pt x="69" y="11"/>
                    <a:pt x="69" y="11"/>
                  </a:cubicBezTo>
                  <a:cubicBezTo>
                    <a:pt x="55" y="25"/>
                    <a:pt x="55" y="25"/>
                    <a:pt x="55" y="25"/>
                  </a:cubicBezTo>
                  <a:cubicBezTo>
                    <a:pt x="53" y="27"/>
                    <a:pt x="52" y="30"/>
                    <a:pt x="52" y="32"/>
                  </a:cubicBezTo>
                  <a:cubicBezTo>
                    <a:pt x="52" y="32"/>
                    <a:pt x="52" y="32"/>
                    <a:pt x="52" y="32"/>
                  </a:cubicBezTo>
                  <a:cubicBezTo>
                    <a:pt x="52" y="35"/>
                    <a:pt x="53" y="38"/>
                    <a:pt x="55" y="40"/>
                  </a:cubicBezTo>
                  <a:cubicBezTo>
                    <a:pt x="55" y="40"/>
                    <a:pt x="55" y="40"/>
                    <a:pt x="55" y="40"/>
                  </a:cubicBezTo>
                  <a:cubicBezTo>
                    <a:pt x="55" y="40"/>
                    <a:pt x="55" y="40"/>
                    <a:pt x="55" y="40"/>
                  </a:cubicBezTo>
                  <a:cubicBezTo>
                    <a:pt x="62" y="33"/>
                    <a:pt x="62" y="33"/>
                    <a:pt x="62" y="33"/>
                  </a:cubicBezTo>
                  <a:cubicBezTo>
                    <a:pt x="64" y="32"/>
                    <a:pt x="66" y="32"/>
                    <a:pt x="68" y="33"/>
                  </a:cubicBezTo>
                  <a:cubicBezTo>
                    <a:pt x="69" y="35"/>
                    <a:pt x="69" y="37"/>
                    <a:pt x="68" y="39"/>
                  </a:cubicBezTo>
                  <a:cubicBezTo>
                    <a:pt x="61" y="46"/>
                    <a:pt x="61" y="46"/>
                    <a:pt x="61" y="46"/>
                  </a:cubicBezTo>
                  <a:cubicBezTo>
                    <a:pt x="61" y="46"/>
                    <a:pt x="61" y="46"/>
                    <a:pt x="61" y="46"/>
                  </a:cubicBezTo>
                  <a:cubicBezTo>
                    <a:pt x="62" y="46"/>
                    <a:pt x="62" y="46"/>
                    <a:pt x="62" y="46"/>
                  </a:cubicBezTo>
                  <a:cubicBezTo>
                    <a:pt x="63" y="48"/>
                    <a:pt x="66" y="49"/>
                    <a:pt x="69" y="49"/>
                  </a:cubicBezTo>
                  <a:cubicBezTo>
                    <a:pt x="71" y="49"/>
                    <a:pt x="74" y="48"/>
                    <a:pt x="76" y="46"/>
                  </a:cubicBezTo>
                  <a:cubicBezTo>
                    <a:pt x="90" y="32"/>
                    <a:pt x="90" y="32"/>
                    <a:pt x="90" y="32"/>
                  </a:cubicBezTo>
                  <a:cubicBezTo>
                    <a:pt x="90" y="32"/>
                    <a:pt x="90" y="32"/>
                    <a:pt x="90" y="32"/>
                  </a:cubicBezTo>
                  <a:cubicBezTo>
                    <a:pt x="92" y="30"/>
                    <a:pt x="93" y="27"/>
                    <a:pt x="93" y="25"/>
                  </a:cubicBezTo>
                  <a:cubicBezTo>
                    <a:pt x="93" y="25"/>
                    <a:pt x="93" y="25"/>
                    <a:pt x="93" y="25"/>
                  </a:cubicBezTo>
                  <a:cubicBezTo>
                    <a:pt x="93" y="22"/>
                    <a:pt x="92" y="20"/>
                    <a:pt x="90" y="18"/>
                  </a:cubicBezTo>
                  <a:cubicBezTo>
                    <a:pt x="90" y="18"/>
                    <a:pt x="90" y="18"/>
                    <a:pt x="90" y="18"/>
                  </a:cubicBezTo>
                  <a:close/>
                  <a:moveTo>
                    <a:pt x="46" y="62"/>
                  </a:moveTo>
                  <a:cubicBezTo>
                    <a:pt x="46" y="62"/>
                    <a:pt x="46" y="62"/>
                    <a:pt x="46" y="62"/>
                  </a:cubicBezTo>
                  <a:cubicBezTo>
                    <a:pt x="45" y="61"/>
                    <a:pt x="45" y="61"/>
                    <a:pt x="45" y="61"/>
                  </a:cubicBezTo>
                  <a:cubicBezTo>
                    <a:pt x="38" y="68"/>
                    <a:pt x="38" y="68"/>
                    <a:pt x="38" y="68"/>
                  </a:cubicBezTo>
                  <a:cubicBezTo>
                    <a:pt x="37" y="70"/>
                    <a:pt x="34" y="70"/>
                    <a:pt x="33" y="68"/>
                  </a:cubicBezTo>
                  <a:cubicBezTo>
                    <a:pt x="31" y="67"/>
                    <a:pt x="31" y="64"/>
                    <a:pt x="33" y="63"/>
                  </a:cubicBezTo>
                  <a:cubicBezTo>
                    <a:pt x="40" y="56"/>
                    <a:pt x="40" y="56"/>
                    <a:pt x="40" y="56"/>
                  </a:cubicBezTo>
                  <a:cubicBezTo>
                    <a:pt x="39" y="55"/>
                    <a:pt x="39" y="55"/>
                    <a:pt x="39" y="55"/>
                  </a:cubicBezTo>
                  <a:cubicBezTo>
                    <a:pt x="39" y="55"/>
                    <a:pt x="39" y="55"/>
                    <a:pt x="39" y="55"/>
                  </a:cubicBezTo>
                  <a:cubicBezTo>
                    <a:pt x="39" y="55"/>
                    <a:pt x="39" y="55"/>
                    <a:pt x="39" y="55"/>
                  </a:cubicBezTo>
                  <a:cubicBezTo>
                    <a:pt x="37" y="53"/>
                    <a:pt x="35" y="52"/>
                    <a:pt x="32" y="52"/>
                  </a:cubicBezTo>
                  <a:cubicBezTo>
                    <a:pt x="29" y="52"/>
                    <a:pt x="27" y="53"/>
                    <a:pt x="25" y="55"/>
                  </a:cubicBezTo>
                  <a:cubicBezTo>
                    <a:pt x="25" y="55"/>
                    <a:pt x="25" y="55"/>
                    <a:pt x="25" y="55"/>
                  </a:cubicBezTo>
                  <a:cubicBezTo>
                    <a:pt x="10" y="70"/>
                    <a:pt x="10" y="70"/>
                    <a:pt x="10" y="70"/>
                  </a:cubicBezTo>
                  <a:cubicBezTo>
                    <a:pt x="10" y="70"/>
                    <a:pt x="10" y="70"/>
                    <a:pt x="10" y="70"/>
                  </a:cubicBezTo>
                  <a:cubicBezTo>
                    <a:pt x="8" y="72"/>
                    <a:pt x="8" y="74"/>
                    <a:pt x="8" y="77"/>
                  </a:cubicBezTo>
                  <a:cubicBezTo>
                    <a:pt x="8" y="79"/>
                    <a:pt x="8" y="82"/>
                    <a:pt x="10" y="84"/>
                  </a:cubicBezTo>
                  <a:cubicBezTo>
                    <a:pt x="17" y="91"/>
                    <a:pt x="17" y="91"/>
                    <a:pt x="17" y="91"/>
                  </a:cubicBezTo>
                  <a:cubicBezTo>
                    <a:pt x="19" y="93"/>
                    <a:pt x="22" y="94"/>
                    <a:pt x="24" y="94"/>
                  </a:cubicBezTo>
                  <a:cubicBezTo>
                    <a:pt x="27" y="94"/>
                    <a:pt x="30" y="93"/>
                    <a:pt x="32" y="91"/>
                  </a:cubicBezTo>
                  <a:cubicBezTo>
                    <a:pt x="32" y="91"/>
                    <a:pt x="32" y="91"/>
                    <a:pt x="32" y="91"/>
                  </a:cubicBezTo>
                  <a:cubicBezTo>
                    <a:pt x="46" y="77"/>
                    <a:pt x="46" y="77"/>
                    <a:pt x="46" y="77"/>
                  </a:cubicBezTo>
                  <a:cubicBezTo>
                    <a:pt x="46" y="76"/>
                    <a:pt x="46" y="76"/>
                    <a:pt x="46" y="76"/>
                  </a:cubicBezTo>
                  <a:cubicBezTo>
                    <a:pt x="48" y="74"/>
                    <a:pt x="49" y="72"/>
                    <a:pt x="49" y="69"/>
                  </a:cubicBezTo>
                  <a:cubicBezTo>
                    <a:pt x="49" y="67"/>
                    <a:pt x="48" y="64"/>
                    <a:pt x="46" y="62"/>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20" name="Freeform 35"/>
            <p:cNvSpPr>
              <a:spLocks noEditPoints="1"/>
            </p:cNvSpPr>
            <p:nvPr/>
          </p:nvSpPr>
          <p:spPr bwMode="auto">
            <a:xfrm>
              <a:off x="6180138" y="3275013"/>
              <a:ext cx="174625" cy="182562"/>
            </a:xfrm>
            <a:custGeom>
              <a:avLst/>
              <a:gdLst>
                <a:gd name="T0" fmla="*/ 86 w 101"/>
                <a:gd name="T1" fmla="*/ 14 h 106"/>
                <a:gd name="T2" fmla="*/ 89 w 101"/>
                <a:gd name="T3" fmla="*/ 83 h 106"/>
                <a:gd name="T4" fmla="*/ 93 w 101"/>
                <a:gd name="T5" fmla="*/ 53 h 106"/>
                <a:gd name="T6" fmla="*/ 76 w 101"/>
                <a:gd name="T7" fmla="*/ 71 h 106"/>
                <a:gd name="T8" fmla="*/ 74 w 101"/>
                <a:gd name="T9" fmla="*/ 53 h 106"/>
                <a:gd name="T10" fmla="*/ 29 w 101"/>
                <a:gd name="T11" fmla="*/ 70 h 106"/>
                <a:gd name="T12" fmla="*/ 22 w 101"/>
                <a:gd name="T13" fmla="*/ 53 h 106"/>
                <a:gd name="T14" fmla="*/ 18 w 101"/>
                <a:gd name="T15" fmla="*/ 78 h 106"/>
                <a:gd name="T16" fmla="*/ 0 w 101"/>
                <a:gd name="T17" fmla="*/ 50 h 106"/>
                <a:gd name="T18" fmla="*/ 50 w 101"/>
                <a:gd name="T19" fmla="*/ 0 h 106"/>
                <a:gd name="T20" fmla="*/ 66 w 101"/>
                <a:gd name="T21" fmla="*/ 91 h 106"/>
                <a:gd name="T22" fmla="*/ 62 w 101"/>
                <a:gd name="T23" fmla="*/ 106 h 106"/>
                <a:gd name="T24" fmla="*/ 39 w 101"/>
                <a:gd name="T25" fmla="*/ 106 h 106"/>
                <a:gd name="T26" fmla="*/ 35 w 101"/>
                <a:gd name="T27" fmla="*/ 102 h 106"/>
                <a:gd name="T28" fmla="*/ 23 w 101"/>
                <a:gd name="T29" fmla="*/ 91 h 106"/>
                <a:gd name="T30" fmla="*/ 20 w 101"/>
                <a:gd name="T31" fmla="*/ 85 h 106"/>
                <a:gd name="T32" fmla="*/ 53 w 101"/>
                <a:gd name="T33" fmla="*/ 57 h 106"/>
                <a:gd name="T34" fmla="*/ 80 w 101"/>
                <a:gd name="T35" fmla="*/ 85 h 106"/>
                <a:gd name="T36" fmla="*/ 78 w 101"/>
                <a:gd name="T37" fmla="*/ 91 h 106"/>
                <a:gd name="T38" fmla="*/ 66 w 101"/>
                <a:gd name="T39" fmla="*/ 91 h 106"/>
                <a:gd name="T40" fmla="*/ 58 w 101"/>
                <a:gd name="T41" fmla="*/ 98 h 106"/>
                <a:gd name="T42" fmla="*/ 58 w 101"/>
                <a:gd name="T43" fmla="*/ 87 h 106"/>
                <a:gd name="T44" fmla="*/ 68 w 101"/>
                <a:gd name="T45" fmla="*/ 83 h 106"/>
                <a:gd name="T46" fmla="*/ 33 w 101"/>
                <a:gd name="T47" fmla="*/ 83 h 106"/>
                <a:gd name="T48" fmla="*/ 39 w 101"/>
                <a:gd name="T49" fmla="*/ 83 h 106"/>
                <a:gd name="T50" fmla="*/ 43 w 101"/>
                <a:gd name="T51" fmla="*/ 98 h 106"/>
                <a:gd name="T52" fmla="*/ 81 w 101"/>
                <a:gd name="T53" fmla="*/ 20 h 106"/>
                <a:gd name="T54" fmla="*/ 80 w 101"/>
                <a:gd name="T55" fmla="*/ 19 h 106"/>
                <a:gd name="T56" fmla="*/ 78 w 101"/>
                <a:gd name="T57" fmla="*/ 48 h 106"/>
                <a:gd name="T58" fmla="*/ 81 w 101"/>
                <a:gd name="T59" fmla="*/ 20 h 106"/>
                <a:gd name="T60" fmla="*/ 76 w 101"/>
                <a:gd name="T61" fmla="*/ 16 h 106"/>
                <a:gd name="T62" fmla="*/ 71 w 101"/>
                <a:gd name="T63" fmla="*/ 16 h 106"/>
                <a:gd name="T64" fmla="*/ 76 w 101"/>
                <a:gd name="T65" fmla="*/ 16 h 106"/>
                <a:gd name="T66" fmla="*/ 57 w 101"/>
                <a:gd name="T67" fmla="*/ 8 h 106"/>
                <a:gd name="T68" fmla="*/ 53 w 101"/>
                <a:gd name="T69" fmla="*/ 24 h 106"/>
                <a:gd name="T70" fmla="*/ 68 w 101"/>
                <a:gd name="T71" fmla="*/ 20 h 106"/>
                <a:gd name="T72" fmla="*/ 57 w 101"/>
                <a:gd name="T73" fmla="*/ 8 h 106"/>
                <a:gd name="T74" fmla="*/ 48 w 101"/>
                <a:gd name="T75" fmla="*/ 8 h 106"/>
                <a:gd name="T76" fmla="*/ 34 w 101"/>
                <a:gd name="T77" fmla="*/ 18 h 106"/>
                <a:gd name="T78" fmla="*/ 35 w 101"/>
                <a:gd name="T79" fmla="*/ 21 h 106"/>
                <a:gd name="T80" fmla="*/ 48 w 101"/>
                <a:gd name="T81" fmla="*/ 8 h 106"/>
                <a:gd name="T82" fmla="*/ 34 w 101"/>
                <a:gd name="T83" fmla="*/ 11 h 106"/>
                <a:gd name="T84" fmla="*/ 29 w 101"/>
                <a:gd name="T85" fmla="*/ 18 h 106"/>
                <a:gd name="T86" fmla="*/ 34 w 101"/>
                <a:gd name="T87" fmla="*/ 11 h 106"/>
                <a:gd name="T88" fmla="*/ 21 w 101"/>
                <a:gd name="T89" fmla="*/ 19 h 106"/>
                <a:gd name="T90" fmla="*/ 8 w 101"/>
                <a:gd name="T91" fmla="*/ 48 h 106"/>
                <a:gd name="T92" fmla="*/ 27 w 101"/>
                <a:gd name="T93" fmla="*/ 23 h 106"/>
                <a:gd name="T94" fmla="*/ 69 w 101"/>
                <a:gd name="T95" fmla="*/ 25 h 106"/>
                <a:gd name="T96" fmla="*/ 67 w 101"/>
                <a:gd name="T97" fmla="*/ 26 h 106"/>
                <a:gd name="T98" fmla="*/ 53 w 101"/>
                <a:gd name="T99" fmla="*/ 48 h 106"/>
                <a:gd name="T100" fmla="*/ 69 w 101"/>
                <a:gd name="T101" fmla="*/ 25 h 106"/>
                <a:gd name="T102" fmla="*/ 48 w 101"/>
                <a:gd name="T103" fmla="*/ 29 h 106"/>
                <a:gd name="T104" fmla="*/ 31 w 101"/>
                <a:gd name="T105" fmla="*/ 25 h 106"/>
                <a:gd name="T106" fmla="*/ 48 w 101"/>
                <a:gd name="T107" fmla="*/ 4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106">
                  <a:moveTo>
                    <a:pt x="50" y="0"/>
                  </a:moveTo>
                  <a:cubicBezTo>
                    <a:pt x="64" y="0"/>
                    <a:pt x="77" y="5"/>
                    <a:pt x="86" y="14"/>
                  </a:cubicBezTo>
                  <a:cubicBezTo>
                    <a:pt x="95" y="24"/>
                    <a:pt x="101" y="36"/>
                    <a:pt x="101" y="50"/>
                  </a:cubicBezTo>
                  <a:cubicBezTo>
                    <a:pt x="101" y="63"/>
                    <a:pt x="96" y="74"/>
                    <a:pt x="89" y="83"/>
                  </a:cubicBezTo>
                  <a:cubicBezTo>
                    <a:pt x="86" y="87"/>
                    <a:pt x="80" y="82"/>
                    <a:pt x="83" y="78"/>
                  </a:cubicBezTo>
                  <a:cubicBezTo>
                    <a:pt x="89" y="71"/>
                    <a:pt x="93" y="62"/>
                    <a:pt x="93" y="53"/>
                  </a:cubicBezTo>
                  <a:cubicBezTo>
                    <a:pt x="78" y="53"/>
                    <a:pt x="78" y="53"/>
                    <a:pt x="78" y="53"/>
                  </a:cubicBezTo>
                  <a:cubicBezTo>
                    <a:pt x="78" y="59"/>
                    <a:pt x="77" y="65"/>
                    <a:pt x="76" y="71"/>
                  </a:cubicBezTo>
                  <a:cubicBezTo>
                    <a:pt x="75" y="74"/>
                    <a:pt x="70" y="73"/>
                    <a:pt x="71" y="70"/>
                  </a:cubicBezTo>
                  <a:cubicBezTo>
                    <a:pt x="73" y="65"/>
                    <a:pt x="74" y="59"/>
                    <a:pt x="74" y="53"/>
                  </a:cubicBezTo>
                  <a:cubicBezTo>
                    <a:pt x="54" y="53"/>
                    <a:pt x="46" y="53"/>
                    <a:pt x="27" y="53"/>
                  </a:cubicBezTo>
                  <a:cubicBezTo>
                    <a:pt x="27" y="59"/>
                    <a:pt x="28" y="65"/>
                    <a:pt x="29" y="70"/>
                  </a:cubicBezTo>
                  <a:cubicBezTo>
                    <a:pt x="30" y="73"/>
                    <a:pt x="26" y="74"/>
                    <a:pt x="25" y="70"/>
                  </a:cubicBezTo>
                  <a:cubicBezTo>
                    <a:pt x="23" y="65"/>
                    <a:pt x="23" y="59"/>
                    <a:pt x="22" y="53"/>
                  </a:cubicBezTo>
                  <a:cubicBezTo>
                    <a:pt x="8" y="53"/>
                    <a:pt x="8" y="53"/>
                    <a:pt x="8" y="53"/>
                  </a:cubicBezTo>
                  <a:cubicBezTo>
                    <a:pt x="8" y="62"/>
                    <a:pt x="12" y="71"/>
                    <a:pt x="18" y="78"/>
                  </a:cubicBezTo>
                  <a:cubicBezTo>
                    <a:pt x="21" y="82"/>
                    <a:pt x="15" y="87"/>
                    <a:pt x="12" y="83"/>
                  </a:cubicBezTo>
                  <a:cubicBezTo>
                    <a:pt x="4" y="74"/>
                    <a:pt x="0" y="63"/>
                    <a:pt x="0" y="50"/>
                  </a:cubicBezTo>
                  <a:cubicBezTo>
                    <a:pt x="0" y="36"/>
                    <a:pt x="5" y="24"/>
                    <a:pt x="15" y="14"/>
                  </a:cubicBezTo>
                  <a:cubicBezTo>
                    <a:pt x="24" y="5"/>
                    <a:pt x="36" y="0"/>
                    <a:pt x="50" y="0"/>
                  </a:cubicBezTo>
                  <a:close/>
                  <a:moveTo>
                    <a:pt x="66" y="91"/>
                  </a:moveTo>
                  <a:cubicBezTo>
                    <a:pt x="66" y="91"/>
                    <a:pt x="66" y="91"/>
                    <a:pt x="66" y="91"/>
                  </a:cubicBezTo>
                  <a:cubicBezTo>
                    <a:pt x="66" y="102"/>
                    <a:pt x="66" y="102"/>
                    <a:pt x="66" y="102"/>
                  </a:cubicBezTo>
                  <a:cubicBezTo>
                    <a:pt x="66" y="104"/>
                    <a:pt x="64" y="106"/>
                    <a:pt x="62" y="106"/>
                  </a:cubicBezTo>
                  <a:cubicBezTo>
                    <a:pt x="62" y="106"/>
                    <a:pt x="62" y="106"/>
                    <a:pt x="62" y="106"/>
                  </a:cubicBezTo>
                  <a:cubicBezTo>
                    <a:pt x="39" y="106"/>
                    <a:pt x="39" y="106"/>
                    <a:pt x="39" y="106"/>
                  </a:cubicBezTo>
                  <a:cubicBezTo>
                    <a:pt x="37" y="106"/>
                    <a:pt x="35" y="104"/>
                    <a:pt x="35" y="102"/>
                  </a:cubicBezTo>
                  <a:cubicBezTo>
                    <a:pt x="35" y="102"/>
                    <a:pt x="35" y="102"/>
                    <a:pt x="35" y="102"/>
                  </a:cubicBezTo>
                  <a:cubicBezTo>
                    <a:pt x="35" y="91"/>
                    <a:pt x="35" y="91"/>
                    <a:pt x="35" y="91"/>
                  </a:cubicBezTo>
                  <a:cubicBezTo>
                    <a:pt x="23" y="91"/>
                    <a:pt x="23" y="91"/>
                    <a:pt x="23" y="91"/>
                  </a:cubicBezTo>
                  <a:cubicBezTo>
                    <a:pt x="21" y="91"/>
                    <a:pt x="19" y="90"/>
                    <a:pt x="19" y="87"/>
                  </a:cubicBezTo>
                  <a:cubicBezTo>
                    <a:pt x="19" y="86"/>
                    <a:pt x="20" y="85"/>
                    <a:pt x="20" y="85"/>
                  </a:cubicBezTo>
                  <a:cubicBezTo>
                    <a:pt x="48" y="57"/>
                    <a:pt x="48" y="57"/>
                    <a:pt x="48" y="57"/>
                  </a:cubicBezTo>
                  <a:cubicBezTo>
                    <a:pt x="49" y="56"/>
                    <a:pt x="52" y="56"/>
                    <a:pt x="53" y="57"/>
                  </a:cubicBezTo>
                  <a:cubicBezTo>
                    <a:pt x="53" y="58"/>
                    <a:pt x="53" y="58"/>
                    <a:pt x="53" y="58"/>
                  </a:cubicBezTo>
                  <a:cubicBezTo>
                    <a:pt x="80" y="85"/>
                    <a:pt x="80" y="85"/>
                    <a:pt x="80" y="85"/>
                  </a:cubicBezTo>
                  <a:cubicBezTo>
                    <a:pt x="82" y="86"/>
                    <a:pt x="82" y="89"/>
                    <a:pt x="80" y="90"/>
                  </a:cubicBezTo>
                  <a:cubicBezTo>
                    <a:pt x="79" y="91"/>
                    <a:pt x="79" y="91"/>
                    <a:pt x="78" y="91"/>
                  </a:cubicBezTo>
                  <a:cubicBezTo>
                    <a:pt x="77" y="91"/>
                    <a:pt x="77" y="91"/>
                    <a:pt x="77" y="91"/>
                  </a:cubicBezTo>
                  <a:cubicBezTo>
                    <a:pt x="66" y="91"/>
                    <a:pt x="66" y="91"/>
                    <a:pt x="66" y="91"/>
                  </a:cubicBezTo>
                  <a:close/>
                  <a:moveTo>
                    <a:pt x="58" y="98"/>
                  </a:moveTo>
                  <a:cubicBezTo>
                    <a:pt x="58" y="98"/>
                    <a:pt x="58" y="98"/>
                    <a:pt x="58" y="98"/>
                  </a:cubicBezTo>
                  <a:cubicBezTo>
                    <a:pt x="58" y="87"/>
                    <a:pt x="58" y="87"/>
                    <a:pt x="58" y="87"/>
                  </a:cubicBezTo>
                  <a:cubicBezTo>
                    <a:pt x="58" y="87"/>
                    <a:pt x="58" y="87"/>
                    <a:pt x="58" y="87"/>
                  </a:cubicBezTo>
                  <a:cubicBezTo>
                    <a:pt x="58" y="85"/>
                    <a:pt x="60" y="83"/>
                    <a:pt x="62" y="83"/>
                  </a:cubicBezTo>
                  <a:cubicBezTo>
                    <a:pt x="68" y="83"/>
                    <a:pt x="68" y="83"/>
                    <a:pt x="68" y="83"/>
                  </a:cubicBezTo>
                  <a:cubicBezTo>
                    <a:pt x="50" y="66"/>
                    <a:pt x="50" y="66"/>
                    <a:pt x="50" y="66"/>
                  </a:cubicBezTo>
                  <a:cubicBezTo>
                    <a:pt x="33" y="83"/>
                    <a:pt x="33" y="83"/>
                    <a:pt x="33" y="83"/>
                  </a:cubicBezTo>
                  <a:cubicBezTo>
                    <a:pt x="39" y="83"/>
                    <a:pt x="39" y="83"/>
                    <a:pt x="39" y="83"/>
                  </a:cubicBezTo>
                  <a:cubicBezTo>
                    <a:pt x="39" y="83"/>
                    <a:pt x="39" y="83"/>
                    <a:pt x="39" y="83"/>
                  </a:cubicBezTo>
                  <a:cubicBezTo>
                    <a:pt x="41" y="83"/>
                    <a:pt x="43" y="85"/>
                    <a:pt x="43" y="87"/>
                  </a:cubicBezTo>
                  <a:cubicBezTo>
                    <a:pt x="43" y="98"/>
                    <a:pt x="43" y="98"/>
                    <a:pt x="43" y="98"/>
                  </a:cubicBezTo>
                  <a:cubicBezTo>
                    <a:pt x="58" y="98"/>
                    <a:pt x="58" y="98"/>
                    <a:pt x="58" y="98"/>
                  </a:cubicBezTo>
                  <a:close/>
                  <a:moveTo>
                    <a:pt x="81" y="20"/>
                  </a:moveTo>
                  <a:cubicBezTo>
                    <a:pt x="81" y="20"/>
                    <a:pt x="81" y="20"/>
                    <a:pt x="81" y="20"/>
                  </a:cubicBezTo>
                  <a:cubicBezTo>
                    <a:pt x="80" y="20"/>
                    <a:pt x="80" y="19"/>
                    <a:pt x="80" y="19"/>
                  </a:cubicBezTo>
                  <a:cubicBezTo>
                    <a:pt x="78" y="20"/>
                    <a:pt x="76" y="22"/>
                    <a:pt x="74" y="23"/>
                  </a:cubicBezTo>
                  <a:cubicBezTo>
                    <a:pt x="76" y="30"/>
                    <a:pt x="78" y="39"/>
                    <a:pt x="78" y="48"/>
                  </a:cubicBezTo>
                  <a:cubicBezTo>
                    <a:pt x="93" y="48"/>
                    <a:pt x="93" y="48"/>
                    <a:pt x="93" y="48"/>
                  </a:cubicBezTo>
                  <a:cubicBezTo>
                    <a:pt x="93" y="37"/>
                    <a:pt x="88" y="27"/>
                    <a:pt x="81" y="20"/>
                  </a:cubicBezTo>
                  <a:close/>
                  <a:moveTo>
                    <a:pt x="76" y="16"/>
                  </a:moveTo>
                  <a:cubicBezTo>
                    <a:pt x="76" y="16"/>
                    <a:pt x="76" y="16"/>
                    <a:pt x="76" y="16"/>
                  </a:cubicBezTo>
                  <a:cubicBezTo>
                    <a:pt x="73" y="14"/>
                    <a:pt x="70" y="12"/>
                    <a:pt x="67" y="11"/>
                  </a:cubicBezTo>
                  <a:cubicBezTo>
                    <a:pt x="68" y="12"/>
                    <a:pt x="70" y="14"/>
                    <a:pt x="71" y="16"/>
                  </a:cubicBezTo>
                  <a:cubicBezTo>
                    <a:pt x="71" y="17"/>
                    <a:pt x="71" y="18"/>
                    <a:pt x="72" y="18"/>
                  </a:cubicBezTo>
                  <a:cubicBezTo>
                    <a:pt x="73" y="18"/>
                    <a:pt x="75" y="17"/>
                    <a:pt x="76" y="16"/>
                  </a:cubicBezTo>
                  <a:close/>
                  <a:moveTo>
                    <a:pt x="57" y="8"/>
                  </a:moveTo>
                  <a:cubicBezTo>
                    <a:pt x="57" y="8"/>
                    <a:pt x="57" y="8"/>
                    <a:pt x="57" y="8"/>
                  </a:cubicBezTo>
                  <a:cubicBezTo>
                    <a:pt x="56" y="8"/>
                    <a:pt x="54" y="8"/>
                    <a:pt x="53" y="8"/>
                  </a:cubicBezTo>
                  <a:cubicBezTo>
                    <a:pt x="53" y="24"/>
                    <a:pt x="53" y="24"/>
                    <a:pt x="53" y="24"/>
                  </a:cubicBezTo>
                  <a:cubicBezTo>
                    <a:pt x="57" y="24"/>
                    <a:pt x="62" y="23"/>
                    <a:pt x="66" y="21"/>
                  </a:cubicBezTo>
                  <a:cubicBezTo>
                    <a:pt x="66" y="21"/>
                    <a:pt x="67" y="21"/>
                    <a:pt x="68" y="20"/>
                  </a:cubicBezTo>
                  <a:cubicBezTo>
                    <a:pt x="67" y="20"/>
                    <a:pt x="67" y="19"/>
                    <a:pt x="66" y="18"/>
                  </a:cubicBezTo>
                  <a:cubicBezTo>
                    <a:pt x="64" y="14"/>
                    <a:pt x="61" y="10"/>
                    <a:pt x="57" y="8"/>
                  </a:cubicBezTo>
                  <a:close/>
                  <a:moveTo>
                    <a:pt x="48" y="8"/>
                  </a:moveTo>
                  <a:cubicBezTo>
                    <a:pt x="48" y="8"/>
                    <a:pt x="48" y="8"/>
                    <a:pt x="48" y="8"/>
                  </a:cubicBezTo>
                  <a:cubicBezTo>
                    <a:pt x="46" y="8"/>
                    <a:pt x="45" y="8"/>
                    <a:pt x="43" y="8"/>
                  </a:cubicBezTo>
                  <a:cubicBezTo>
                    <a:pt x="40" y="10"/>
                    <a:pt x="37" y="14"/>
                    <a:pt x="34" y="18"/>
                  </a:cubicBezTo>
                  <a:cubicBezTo>
                    <a:pt x="34" y="19"/>
                    <a:pt x="33" y="20"/>
                    <a:pt x="33" y="20"/>
                  </a:cubicBezTo>
                  <a:cubicBezTo>
                    <a:pt x="34" y="21"/>
                    <a:pt x="34" y="21"/>
                    <a:pt x="35" y="21"/>
                  </a:cubicBezTo>
                  <a:cubicBezTo>
                    <a:pt x="39" y="23"/>
                    <a:pt x="43" y="24"/>
                    <a:pt x="48" y="24"/>
                  </a:cubicBezTo>
                  <a:cubicBezTo>
                    <a:pt x="48" y="8"/>
                    <a:pt x="48" y="8"/>
                    <a:pt x="48" y="8"/>
                  </a:cubicBezTo>
                  <a:close/>
                  <a:moveTo>
                    <a:pt x="34" y="11"/>
                  </a:moveTo>
                  <a:cubicBezTo>
                    <a:pt x="34" y="11"/>
                    <a:pt x="34" y="11"/>
                    <a:pt x="34" y="11"/>
                  </a:cubicBezTo>
                  <a:cubicBezTo>
                    <a:pt x="30" y="12"/>
                    <a:pt x="28" y="14"/>
                    <a:pt x="25" y="16"/>
                  </a:cubicBezTo>
                  <a:cubicBezTo>
                    <a:pt x="26" y="17"/>
                    <a:pt x="28" y="18"/>
                    <a:pt x="29" y="18"/>
                  </a:cubicBezTo>
                  <a:cubicBezTo>
                    <a:pt x="29" y="18"/>
                    <a:pt x="30" y="17"/>
                    <a:pt x="30" y="16"/>
                  </a:cubicBezTo>
                  <a:cubicBezTo>
                    <a:pt x="31" y="14"/>
                    <a:pt x="32" y="12"/>
                    <a:pt x="34" y="11"/>
                  </a:cubicBezTo>
                  <a:close/>
                  <a:moveTo>
                    <a:pt x="21" y="19"/>
                  </a:moveTo>
                  <a:cubicBezTo>
                    <a:pt x="21" y="19"/>
                    <a:pt x="21" y="19"/>
                    <a:pt x="21" y="19"/>
                  </a:cubicBezTo>
                  <a:cubicBezTo>
                    <a:pt x="21" y="19"/>
                    <a:pt x="20" y="20"/>
                    <a:pt x="20" y="20"/>
                  </a:cubicBezTo>
                  <a:cubicBezTo>
                    <a:pt x="13" y="27"/>
                    <a:pt x="8" y="37"/>
                    <a:pt x="8" y="48"/>
                  </a:cubicBezTo>
                  <a:cubicBezTo>
                    <a:pt x="22" y="48"/>
                    <a:pt x="22" y="48"/>
                    <a:pt x="22" y="48"/>
                  </a:cubicBezTo>
                  <a:cubicBezTo>
                    <a:pt x="23" y="39"/>
                    <a:pt x="24" y="30"/>
                    <a:pt x="27" y="23"/>
                  </a:cubicBezTo>
                  <a:cubicBezTo>
                    <a:pt x="25" y="22"/>
                    <a:pt x="23" y="20"/>
                    <a:pt x="21" y="19"/>
                  </a:cubicBezTo>
                  <a:close/>
                  <a:moveTo>
                    <a:pt x="69" y="25"/>
                  </a:moveTo>
                  <a:cubicBezTo>
                    <a:pt x="69" y="25"/>
                    <a:pt x="69" y="25"/>
                    <a:pt x="69" y="25"/>
                  </a:cubicBezTo>
                  <a:cubicBezTo>
                    <a:pt x="69" y="25"/>
                    <a:pt x="68" y="25"/>
                    <a:pt x="67" y="26"/>
                  </a:cubicBezTo>
                  <a:cubicBezTo>
                    <a:pt x="63" y="27"/>
                    <a:pt x="58" y="28"/>
                    <a:pt x="53" y="29"/>
                  </a:cubicBezTo>
                  <a:cubicBezTo>
                    <a:pt x="53" y="48"/>
                    <a:pt x="53" y="48"/>
                    <a:pt x="53" y="48"/>
                  </a:cubicBezTo>
                  <a:cubicBezTo>
                    <a:pt x="74" y="48"/>
                    <a:pt x="74" y="48"/>
                    <a:pt x="74" y="48"/>
                  </a:cubicBezTo>
                  <a:cubicBezTo>
                    <a:pt x="73" y="39"/>
                    <a:pt x="72" y="31"/>
                    <a:pt x="69" y="25"/>
                  </a:cubicBezTo>
                  <a:close/>
                  <a:moveTo>
                    <a:pt x="48" y="29"/>
                  </a:moveTo>
                  <a:cubicBezTo>
                    <a:pt x="48" y="29"/>
                    <a:pt x="48" y="29"/>
                    <a:pt x="48" y="29"/>
                  </a:cubicBezTo>
                  <a:cubicBezTo>
                    <a:pt x="43" y="28"/>
                    <a:pt x="38" y="27"/>
                    <a:pt x="33" y="26"/>
                  </a:cubicBezTo>
                  <a:cubicBezTo>
                    <a:pt x="33" y="25"/>
                    <a:pt x="32" y="25"/>
                    <a:pt x="31" y="25"/>
                  </a:cubicBezTo>
                  <a:cubicBezTo>
                    <a:pt x="29" y="31"/>
                    <a:pt x="27" y="39"/>
                    <a:pt x="27" y="48"/>
                  </a:cubicBezTo>
                  <a:cubicBezTo>
                    <a:pt x="48" y="48"/>
                    <a:pt x="48" y="48"/>
                    <a:pt x="48" y="48"/>
                  </a:cubicBezTo>
                  <a:cubicBezTo>
                    <a:pt x="48" y="29"/>
                    <a:pt x="48" y="29"/>
                    <a:pt x="48" y="29"/>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21" name="Freeform 36"/>
            <p:cNvSpPr>
              <a:spLocks noEditPoints="1"/>
            </p:cNvSpPr>
            <p:nvPr/>
          </p:nvSpPr>
          <p:spPr bwMode="auto">
            <a:xfrm>
              <a:off x="2744788" y="3282950"/>
              <a:ext cx="173037" cy="163513"/>
            </a:xfrm>
            <a:custGeom>
              <a:avLst/>
              <a:gdLst>
                <a:gd name="T0" fmla="*/ 29 w 101"/>
                <a:gd name="T1" fmla="*/ 79 h 95"/>
                <a:gd name="T2" fmla="*/ 86 w 101"/>
                <a:gd name="T3" fmla="*/ 76 h 95"/>
                <a:gd name="T4" fmla="*/ 86 w 101"/>
                <a:gd name="T5" fmla="*/ 81 h 95"/>
                <a:gd name="T6" fmla="*/ 31 w 101"/>
                <a:gd name="T7" fmla="*/ 13 h 95"/>
                <a:gd name="T8" fmla="*/ 29 w 101"/>
                <a:gd name="T9" fmla="*/ 16 h 95"/>
                <a:gd name="T10" fmla="*/ 29 w 101"/>
                <a:gd name="T11" fmla="*/ 32 h 95"/>
                <a:gd name="T12" fmla="*/ 31 w 101"/>
                <a:gd name="T13" fmla="*/ 34 h 95"/>
                <a:gd name="T14" fmla="*/ 86 w 101"/>
                <a:gd name="T15" fmla="*/ 34 h 95"/>
                <a:gd name="T16" fmla="*/ 89 w 101"/>
                <a:gd name="T17" fmla="*/ 16 h 95"/>
                <a:gd name="T18" fmla="*/ 86 w 101"/>
                <a:gd name="T19" fmla="*/ 13 h 95"/>
                <a:gd name="T20" fmla="*/ 33 w 101"/>
                <a:gd name="T21" fmla="*/ 30 h 95"/>
                <a:gd name="T22" fmla="*/ 33 w 101"/>
                <a:gd name="T23" fmla="*/ 18 h 95"/>
                <a:gd name="T24" fmla="*/ 84 w 101"/>
                <a:gd name="T25" fmla="*/ 30 h 95"/>
                <a:gd name="T26" fmla="*/ 16 w 101"/>
                <a:gd name="T27" fmla="*/ 29 h 95"/>
                <a:gd name="T28" fmla="*/ 8 w 101"/>
                <a:gd name="T29" fmla="*/ 29 h 95"/>
                <a:gd name="T30" fmla="*/ 16 w 101"/>
                <a:gd name="T31" fmla="*/ 83 h 95"/>
                <a:gd name="T32" fmla="*/ 12 w 101"/>
                <a:gd name="T33" fmla="*/ 95 h 95"/>
                <a:gd name="T34" fmla="*/ 3 w 101"/>
                <a:gd name="T35" fmla="*/ 92 h 95"/>
                <a:gd name="T36" fmla="*/ 0 w 101"/>
                <a:gd name="T37" fmla="*/ 83 h 95"/>
                <a:gd name="T38" fmla="*/ 0 w 101"/>
                <a:gd name="T39" fmla="*/ 25 h 95"/>
                <a:gd name="T40" fmla="*/ 16 w 101"/>
                <a:gd name="T41" fmla="*/ 21 h 95"/>
                <a:gd name="T42" fmla="*/ 20 w 101"/>
                <a:gd name="T43" fmla="*/ 0 h 95"/>
                <a:gd name="T44" fmla="*/ 97 w 101"/>
                <a:gd name="T45" fmla="*/ 0 h 95"/>
                <a:gd name="T46" fmla="*/ 101 w 101"/>
                <a:gd name="T47" fmla="*/ 4 h 95"/>
                <a:gd name="T48" fmla="*/ 98 w 101"/>
                <a:gd name="T49" fmla="*/ 92 h 95"/>
                <a:gd name="T50" fmla="*/ 89 w 101"/>
                <a:gd name="T51" fmla="*/ 95 h 95"/>
                <a:gd name="T52" fmla="*/ 12 w 101"/>
                <a:gd name="T53" fmla="*/ 95 h 95"/>
                <a:gd name="T54" fmla="*/ 93 w 101"/>
                <a:gd name="T55" fmla="*/ 83 h 95"/>
                <a:gd name="T56" fmla="*/ 93 w 101"/>
                <a:gd name="T57" fmla="*/ 8 h 95"/>
                <a:gd name="T58" fmla="*/ 24 w 101"/>
                <a:gd name="T59" fmla="*/ 83 h 95"/>
                <a:gd name="T60" fmla="*/ 89 w 101"/>
                <a:gd name="T61" fmla="*/ 88 h 95"/>
                <a:gd name="T62" fmla="*/ 92 w 101"/>
                <a:gd name="T63" fmla="*/ 86 h 95"/>
                <a:gd name="T64" fmla="*/ 61 w 101"/>
                <a:gd name="T65" fmla="*/ 39 h 95"/>
                <a:gd name="T66" fmla="*/ 61 w 101"/>
                <a:gd name="T67" fmla="*/ 39 h 95"/>
                <a:gd name="T68" fmla="*/ 89 w 101"/>
                <a:gd name="T69" fmla="*/ 41 h 95"/>
                <a:gd name="T70" fmla="*/ 89 w 101"/>
                <a:gd name="T71" fmla="*/ 54 h 95"/>
                <a:gd name="T72" fmla="*/ 86 w 101"/>
                <a:gd name="T73" fmla="*/ 56 h 95"/>
                <a:gd name="T74" fmla="*/ 59 w 101"/>
                <a:gd name="T75" fmla="*/ 54 h 95"/>
                <a:gd name="T76" fmla="*/ 59 w 101"/>
                <a:gd name="T77" fmla="*/ 41 h 95"/>
                <a:gd name="T78" fmla="*/ 84 w 101"/>
                <a:gd name="T79" fmla="*/ 44 h 95"/>
                <a:gd name="T80" fmla="*/ 64 w 101"/>
                <a:gd name="T81" fmla="*/ 44 h 95"/>
                <a:gd name="T82" fmla="*/ 84 w 101"/>
                <a:gd name="T83" fmla="*/ 52 h 95"/>
                <a:gd name="T84" fmla="*/ 31 w 101"/>
                <a:gd name="T85" fmla="*/ 44 h 95"/>
                <a:gd name="T86" fmla="*/ 29 w 101"/>
                <a:gd name="T87" fmla="*/ 41 h 95"/>
                <a:gd name="T88" fmla="*/ 54 w 101"/>
                <a:gd name="T89" fmla="*/ 39 h 95"/>
                <a:gd name="T90" fmla="*/ 54 w 101"/>
                <a:gd name="T91" fmla="*/ 44 h 95"/>
                <a:gd name="T92" fmla="*/ 31 w 101"/>
                <a:gd name="T93" fmla="*/ 56 h 95"/>
                <a:gd name="T94" fmla="*/ 29 w 101"/>
                <a:gd name="T95" fmla="*/ 54 h 95"/>
                <a:gd name="T96" fmla="*/ 54 w 101"/>
                <a:gd name="T97" fmla="*/ 52 h 95"/>
                <a:gd name="T98" fmla="*/ 54 w 101"/>
                <a:gd name="T99" fmla="*/ 56 h 95"/>
                <a:gd name="T100" fmla="*/ 31 w 101"/>
                <a:gd name="T101" fmla="*/ 69 h 95"/>
                <a:gd name="T102" fmla="*/ 29 w 101"/>
                <a:gd name="T103" fmla="*/ 66 h 95"/>
                <a:gd name="T104" fmla="*/ 86 w 101"/>
                <a:gd name="T105" fmla="*/ 64 h 95"/>
                <a:gd name="T106" fmla="*/ 86 w 101"/>
                <a:gd name="T107" fmla="*/ 6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95">
                  <a:moveTo>
                    <a:pt x="31" y="81"/>
                  </a:moveTo>
                  <a:cubicBezTo>
                    <a:pt x="30" y="81"/>
                    <a:pt x="29" y="80"/>
                    <a:pt x="29" y="79"/>
                  </a:cubicBezTo>
                  <a:cubicBezTo>
                    <a:pt x="29" y="78"/>
                    <a:pt x="30" y="76"/>
                    <a:pt x="31" y="76"/>
                  </a:cubicBezTo>
                  <a:cubicBezTo>
                    <a:pt x="86" y="76"/>
                    <a:pt x="86" y="76"/>
                    <a:pt x="86" y="76"/>
                  </a:cubicBezTo>
                  <a:cubicBezTo>
                    <a:pt x="87" y="76"/>
                    <a:pt x="89" y="78"/>
                    <a:pt x="89" y="79"/>
                  </a:cubicBezTo>
                  <a:cubicBezTo>
                    <a:pt x="89" y="80"/>
                    <a:pt x="87" y="81"/>
                    <a:pt x="86" y="81"/>
                  </a:cubicBezTo>
                  <a:cubicBezTo>
                    <a:pt x="31" y="81"/>
                    <a:pt x="31" y="81"/>
                    <a:pt x="31" y="81"/>
                  </a:cubicBezTo>
                  <a:close/>
                  <a:moveTo>
                    <a:pt x="31" y="13"/>
                  </a:moveTo>
                  <a:cubicBezTo>
                    <a:pt x="31" y="13"/>
                    <a:pt x="31" y="13"/>
                    <a:pt x="31" y="13"/>
                  </a:cubicBezTo>
                  <a:cubicBezTo>
                    <a:pt x="30" y="13"/>
                    <a:pt x="29" y="14"/>
                    <a:pt x="29" y="16"/>
                  </a:cubicBezTo>
                  <a:cubicBezTo>
                    <a:pt x="29" y="16"/>
                    <a:pt x="29" y="16"/>
                    <a:pt x="29" y="16"/>
                  </a:cubicBezTo>
                  <a:cubicBezTo>
                    <a:pt x="29" y="32"/>
                    <a:pt x="29" y="32"/>
                    <a:pt x="29" y="32"/>
                  </a:cubicBezTo>
                  <a:cubicBezTo>
                    <a:pt x="29" y="33"/>
                    <a:pt x="30" y="34"/>
                    <a:pt x="31" y="34"/>
                  </a:cubicBezTo>
                  <a:cubicBezTo>
                    <a:pt x="31" y="34"/>
                    <a:pt x="31" y="34"/>
                    <a:pt x="31" y="34"/>
                  </a:cubicBezTo>
                  <a:cubicBezTo>
                    <a:pt x="86" y="34"/>
                    <a:pt x="86" y="34"/>
                    <a:pt x="86" y="34"/>
                  </a:cubicBezTo>
                  <a:cubicBezTo>
                    <a:pt x="86" y="34"/>
                    <a:pt x="86" y="34"/>
                    <a:pt x="86" y="34"/>
                  </a:cubicBezTo>
                  <a:cubicBezTo>
                    <a:pt x="87" y="34"/>
                    <a:pt x="89" y="33"/>
                    <a:pt x="89" y="32"/>
                  </a:cubicBezTo>
                  <a:cubicBezTo>
                    <a:pt x="89" y="16"/>
                    <a:pt x="89" y="16"/>
                    <a:pt x="89" y="16"/>
                  </a:cubicBezTo>
                  <a:cubicBezTo>
                    <a:pt x="89" y="16"/>
                    <a:pt x="89" y="16"/>
                    <a:pt x="89" y="16"/>
                  </a:cubicBezTo>
                  <a:cubicBezTo>
                    <a:pt x="89" y="14"/>
                    <a:pt x="87" y="13"/>
                    <a:pt x="86" y="13"/>
                  </a:cubicBezTo>
                  <a:cubicBezTo>
                    <a:pt x="31" y="13"/>
                    <a:pt x="31" y="13"/>
                    <a:pt x="31" y="13"/>
                  </a:cubicBezTo>
                  <a:close/>
                  <a:moveTo>
                    <a:pt x="33" y="30"/>
                  </a:moveTo>
                  <a:cubicBezTo>
                    <a:pt x="33" y="30"/>
                    <a:pt x="33" y="30"/>
                    <a:pt x="33" y="30"/>
                  </a:cubicBezTo>
                  <a:cubicBezTo>
                    <a:pt x="33" y="18"/>
                    <a:pt x="33" y="18"/>
                    <a:pt x="33" y="18"/>
                  </a:cubicBezTo>
                  <a:cubicBezTo>
                    <a:pt x="84" y="18"/>
                    <a:pt x="84" y="18"/>
                    <a:pt x="84" y="18"/>
                  </a:cubicBezTo>
                  <a:cubicBezTo>
                    <a:pt x="84" y="30"/>
                    <a:pt x="84" y="30"/>
                    <a:pt x="84" y="30"/>
                  </a:cubicBezTo>
                  <a:cubicBezTo>
                    <a:pt x="33" y="30"/>
                    <a:pt x="33" y="30"/>
                    <a:pt x="33" y="30"/>
                  </a:cubicBezTo>
                  <a:close/>
                  <a:moveTo>
                    <a:pt x="16" y="29"/>
                  </a:moveTo>
                  <a:cubicBezTo>
                    <a:pt x="16" y="29"/>
                    <a:pt x="16" y="29"/>
                    <a:pt x="16" y="29"/>
                  </a:cubicBezTo>
                  <a:cubicBezTo>
                    <a:pt x="8" y="29"/>
                    <a:pt x="8" y="29"/>
                    <a:pt x="8" y="29"/>
                  </a:cubicBezTo>
                  <a:cubicBezTo>
                    <a:pt x="8" y="83"/>
                    <a:pt x="8" y="83"/>
                    <a:pt x="8" y="83"/>
                  </a:cubicBezTo>
                  <a:cubicBezTo>
                    <a:pt x="8" y="89"/>
                    <a:pt x="16" y="89"/>
                    <a:pt x="16" y="83"/>
                  </a:cubicBezTo>
                  <a:cubicBezTo>
                    <a:pt x="16" y="29"/>
                    <a:pt x="16" y="29"/>
                    <a:pt x="16" y="29"/>
                  </a:cubicBezTo>
                  <a:close/>
                  <a:moveTo>
                    <a:pt x="12" y="95"/>
                  </a:moveTo>
                  <a:cubicBezTo>
                    <a:pt x="12" y="95"/>
                    <a:pt x="12" y="95"/>
                    <a:pt x="12" y="95"/>
                  </a:cubicBezTo>
                  <a:cubicBezTo>
                    <a:pt x="9" y="95"/>
                    <a:pt x="6" y="94"/>
                    <a:pt x="3" y="92"/>
                  </a:cubicBezTo>
                  <a:cubicBezTo>
                    <a:pt x="3" y="92"/>
                    <a:pt x="3" y="92"/>
                    <a:pt x="3" y="92"/>
                  </a:cubicBezTo>
                  <a:cubicBezTo>
                    <a:pt x="1" y="90"/>
                    <a:pt x="0" y="87"/>
                    <a:pt x="0" y="83"/>
                  </a:cubicBezTo>
                  <a:cubicBezTo>
                    <a:pt x="0" y="25"/>
                    <a:pt x="0" y="25"/>
                    <a:pt x="0" y="25"/>
                  </a:cubicBezTo>
                  <a:cubicBezTo>
                    <a:pt x="0" y="25"/>
                    <a:pt x="0" y="25"/>
                    <a:pt x="0" y="25"/>
                  </a:cubicBezTo>
                  <a:cubicBezTo>
                    <a:pt x="0" y="23"/>
                    <a:pt x="2" y="21"/>
                    <a:pt x="4" y="21"/>
                  </a:cubicBezTo>
                  <a:cubicBezTo>
                    <a:pt x="16" y="21"/>
                    <a:pt x="16" y="21"/>
                    <a:pt x="16" y="21"/>
                  </a:cubicBezTo>
                  <a:cubicBezTo>
                    <a:pt x="16" y="4"/>
                    <a:pt x="16" y="4"/>
                    <a:pt x="16" y="4"/>
                  </a:cubicBezTo>
                  <a:cubicBezTo>
                    <a:pt x="16" y="2"/>
                    <a:pt x="18" y="0"/>
                    <a:pt x="20" y="0"/>
                  </a:cubicBezTo>
                  <a:cubicBezTo>
                    <a:pt x="20" y="0"/>
                    <a:pt x="20" y="0"/>
                    <a:pt x="20" y="0"/>
                  </a:cubicBezTo>
                  <a:cubicBezTo>
                    <a:pt x="97" y="0"/>
                    <a:pt x="97" y="0"/>
                    <a:pt x="97" y="0"/>
                  </a:cubicBezTo>
                  <a:cubicBezTo>
                    <a:pt x="99" y="0"/>
                    <a:pt x="101" y="2"/>
                    <a:pt x="101" y="4"/>
                  </a:cubicBezTo>
                  <a:cubicBezTo>
                    <a:pt x="101" y="4"/>
                    <a:pt x="101" y="4"/>
                    <a:pt x="101" y="4"/>
                  </a:cubicBezTo>
                  <a:cubicBezTo>
                    <a:pt x="101" y="83"/>
                    <a:pt x="101" y="83"/>
                    <a:pt x="101" y="83"/>
                  </a:cubicBezTo>
                  <a:cubicBezTo>
                    <a:pt x="101" y="87"/>
                    <a:pt x="100" y="90"/>
                    <a:pt x="98" y="92"/>
                  </a:cubicBezTo>
                  <a:cubicBezTo>
                    <a:pt x="97" y="92"/>
                    <a:pt x="97" y="92"/>
                    <a:pt x="97" y="92"/>
                  </a:cubicBezTo>
                  <a:cubicBezTo>
                    <a:pt x="95" y="94"/>
                    <a:pt x="92" y="95"/>
                    <a:pt x="89" y="95"/>
                  </a:cubicBezTo>
                  <a:cubicBezTo>
                    <a:pt x="12" y="95"/>
                    <a:pt x="12" y="95"/>
                    <a:pt x="12" y="95"/>
                  </a:cubicBezTo>
                  <a:cubicBezTo>
                    <a:pt x="12" y="95"/>
                    <a:pt x="12" y="95"/>
                    <a:pt x="12" y="95"/>
                  </a:cubicBezTo>
                  <a:cubicBezTo>
                    <a:pt x="12" y="95"/>
                    <a:pt x="12" y="95"/>
                    <a:pt x="12" y="95"/>
                  </a:cubicBezTo>
                  <a:close/>
                  <a:moveTo>
                    <a:pt x="93" y="83"/>
                  </a:moveTo>
                  <a:cubicBezTo>
                    <a:pt x="93" y="83"/>
                    <a:pt x="93" y="83"/>
                    <a:pt x="93" y="83"/>
                  </a:cubicBezTo>
                  <a:cubicBezTo>
                    <a:pt x="93" y="8"/>
                    <a:pt x="93" y="8"/>
                    <a:pt x="93" y="8"/>
                  </a:cubicBezTo>
                  <a:cubicBezTo>
                    <a:pt x="24" y="8"/>
                    <a:pt x="24" y="8"/>
                    <a:pt x="24" y="8"/>
                  </a:cubicBezTo>
                  <a:cubicBezTo>
                    <a:pt x="24" y="33"/>
                    <a:pt x="24" y="58"/>
                    <a:pt x="24" y="83"/>
                  </a:cubicBezTo>
                  <a:cubicBezTo>
                    <a:pt x="24" y="85"/>
                    <a:pt x="24" y="86"/>
                    <a:pt x="23" y="88"/>
                  </a:cubicBezTo>
                  <a:cubicBezTo>
                    <a:pt x="89" y="88"/>
                    <a:pt x="89" y="88"/>
                    <a:pt x="89" y="88"/>
                  </a:cubicBezTo>
                  <a:cubicBezTo>
                    <a:pt x="90" y="88"/>
                    <a:pt x="91" y="87"/>
                    <a:pt x="92" y="86"/>
                  </a:cubicBezTo>
                  <a:cubicBezTo>
                    <a:pt x="92" y="86"/>
                    <a:pt x="92" y="86"/>
                    <a:pt x="92" y="86"/>
                  </a:cubicBezTo>
                  <a:cubicBezTo>
                    <a:pt x="93" y="86"/>
                    <a:pt x="93" y="85"/>
                    <a:pt x="93" y="83"/>
                  </a:cubicBezTo>
                  <a:close/>
                  <a:moveTo>
                    <a:pt x="61" y="39"/>
                  </a:moveTo>
                  <a:cubicBezTo>
                    <a:pt x="61" y="39"/>
                    <a:pt x="61" y="39"/>
                    <a:pt x="61" y="39"/>
                  </a:cubicBezTo>
                  <a:cubicBezTo>
                    <a:pt x="61" y="39"/>
                    <a:pt x="61" y="39"/>
                    <a:pt x="61" y="39"/>
                  </a:cubicBezTo>
                  <a:cubicBezTo>
                    <a:pt x="86" y="39"/>
                    <a:pt x="86" y="39"/>
                    <a:pt x="86" y="39"/>
                  </a:cubicBezTo>
                  <a:cubicBezTo>
                    <a:pt x="87" y="39"/>
                    <a:pt x="89" y="40"/>
                    <a:pt x="89" y="41"/>
                  </a:cubicBezTo>
                  <a:cubicBezTo>
                    <a:pt x="89" y="42"/>
                    <a:pt x="89" y="42"/>
                    <a:pt x="89" y="42"/>
                  </a:cubicBezTo>
                  <a:cubicBezTo>
                    <a:pt x="89" y="54"/>
                    <a:pt x="89" y="54"/>
                    <a:pt x="89" y="54"/>
                  </a:cubicBezTo>
                  <a:cubicBezTo>
                    <a:pt x="89" y="55"/>
                    <a:pt x="87" y="56"/>
                    <a:pt x="86" y="56"/>
                  </a:cubicBezTo>
                  <a:cubicBezTo>
                    <a:pt x="86" y="56"/>
                    <a:pt x="86" y="56"/>
                    <a:pt x="86" y="56"/>
                  </a:cubicBezTo>
                  <a:cubicBezTo>
                    <a:pt x="61" y="56"/>
                    <a:pt x="61" y="56"/>
                    <a:pt x="61" y="56"/>
                  </a:cubicBezTo>
                  <a:cubicBezTo>
                    <a:pt x="60" y="56"/>
                    <a:pt x="59" y="55"/>
                    <a:pt x="59" y="54"/>
                  </a:cubicBezTo>
                  <a:cubicBezTo>
                    <a:pt x="59" y="54"/>
                    <a:pt x="59" y="54"/>
                    <a:pt x="59" y="54"/>
                  </a:cubicBezTo>
                  <a:cubicBezTo>
                    <a:pt x="59" y="41"/>
                    <a:pt x="59" y="41"/>
                    <a:pt x="59" y="41"/>
                  </a:cubicBezTo>
                  <a:cubicBezTo>
                    <a:pt x="59" y="40"/>
                    <a:pt x="60" y="39"/>
                    <a:pt x="61" y="39"/>
                  </a:cubicBezTo>
                  <a:close/>
                  <a:moveTo>
                    <a:pt x="84" y="44"/>
                  </a:moveTo>
                  <a:cubicBezTo>
                    <a:pt x="84" y="44"/>
                    <a:pt x="84" y="44"/>
                    <a:pt x="84" y="44"/>
                  </a:cubicBezTo>
                  <a:cubicBezTo>
                    <a:pt x="64" y="44"/>
                    <a:pt x="64" y="44"/>
                    <a:pt x="64" y="44"/>
                  </a:cubicBezTo>
                  <a:cubicBezTo>
                    <a:pt x="64" y="52"/>
                    <a:pt x="64" y="52"/>
                    <a:pt x="64" y="52"/>
                  </a:cubicBezTo>
                  <a:cubicBezTo>
                    <a:pt x="84" y="52"/>
                    <a:pt x="84" y="52"/>
                    <a:pt x="84" y="52"/>
                  </a:cubicBezTo>
                  <a:cubicBezTo>
                    <a:pt x="84" y="44"/>
                    <a:pt x="84" y="44"/>
                    <a:pt x="84" y="44"/>
                  </a:cubicBezTo>
                  <a:close/>
                  <a:moveTo>
                    <a:pt x="31" y="44"/>
                  </a:moveTo>
                  <a:cubicBezTo>
                    <a:pt x="31" y="44"/>
                    <a:pt x="31" y="44"/>
                    <a:pt x="31" y="44"/>
                  </a:cubicBezTo>
                  <a:cubicBezTo>
                    <a:pt x="30" y="44"/>
                    <a:pt x="29" y="43"/>
                    <a:pt x="29" y="41"/>
                  </a:cubicBezTo>
                  <a:cubicBezTo>
                    <a:pt x="29" y="40"/>
                    <a:pt x="30" y="39"/>
                    <a:pt x="31" y="39"/>
                  </a:cubicBezTo>
                  <a:cubicBezTo>
                    <a:pt x="54" y="39"/>
                    <a:pt x="54" y="39"/>
                    <a:pt x="54" y="39"/>
                  </a:cubicBezTo>
                  <a:cubicBezTo>
                    <a:pt x="55" y="39"/>
                    <a:pt x="56" y="40"/>
                    <a:pt x="56" y="41"/>
                  </a:cubicBezTo>
                  <a:cubicBezTo>
                    <a:pt x="56" y="43"/>
                    <a:pt x="55" y="44"/>
                    <a:pt x="54" y="44"/>
                  </a:cubicBezTo>
                  <a:cubicBezTo>
                    <a:pt x="31" y="44"/>
                    <a:pt x="31" y="44"/>
                    <a:pt x="31" y="44"/>
                  </a:cubicBezTo>
                  <a:close/>
                  <a:moveTo>
                    <a:pt x="31" y="56"/>
                  </a:moveTo>
                  <a:cubicBezTo>
                    <a:pt x="31" y="56"/>
                    <a:pt x="31" y="56"/>
                    <a:pt x="31" y="56"/>
                  </a:cubicBezTo>
                  <a:cubicBezTo>
                    <a:pt x="30" y="56"/>
                    <a:pt x="29" y="55"/>
                    <a:pt x="29" y="54"/>
                  </a:cubicBezTo>
                  <a:cubicBezTo>
                    <a:pt x="29" y="53"/>
                    <a:pt x="30" y="52"/>
                    <a:pt x="31" y="52"/>
                  </a:cubicBezTo>
                  <a:cubicBezTo>
                    <a:pt x="54" y="52"/>
                    <a:pt x="54" y="52"/>
                    <a:pt x="54" y="52"/>
                  </a:cubicBezTo>
                  <a:cubicBezTo>
                    <a:pt x="55" y="52"/>
                    <a:pt x="56" y="53"/>
                    <a:pt x="56" y="54"/>
                  </a:cubicBezTo>
                  <a:cubicBezTo>
                    <a:pt x="56" y="55"/>
                    <a:pt x="55" y="56"/>
                    <a:pt x="54" y="56"/>
                  </a:cubicBezTo>
                  <a:cubicBezTo>
                    <a:pt x="31" y="56"/>
                    <a:pt x="31" y="56"/>
                    <a:pt x="31" y="56"/>
                  </a:cubicBezTo>
                  <a:close/>
                  <a:moveTo>
                    <a:pt x="31" y="69"/>
                  </a:moveTo>
                  <a:cubicBezTo>
                    <a:pt x="31" y="69"/>
                    <a:pt x="31" y="69"/>
                    <a:pt x="31" y="69"/>
                  </a:cubicBezTo>
                  <a:cubicBezTo>
                    <a:pt x="30" y="69"/>
                    <a:pt x="29" y="68"/>
                    <a:pt x="29" y="66"/>
                  </a:cubicBezTo>
                  <a:cubicBezTo>
                    <a:pt x="29" y="65"/>
                    <a:pt x="30" y="64"/>
                    <a:pt x="31" y="64"/>
                  </a:cubicBezTo>
                  <a:cubicBezTo>
                    <a:pt x="86" y="64"/>
                    <a:pt x="86" y="64"/>
                    <a:pt x="86" y="64"/>
                  </a:cubicBezTo>
                  <a:cubicBezTo>
                    <a:pt x="87" y="64"/>
                    <a:pt x="89" y="65"/>
                    <a:pt x="89" y="66"/>
                  </a:cubicBezTo>
                  <a:cubicBezTo>
                    <a:pt x="89" y="68"/>
                    <a:pt x="87" y="69"/>
                    <a:pt x="86" y="69"/>
                  </a:cubicBezTo>
                  <a:cubicBezTo>
                    <a:pt x="31" y="69"/>
                    <a:pt x="31" y="69"/>
                    <a:pt x="31" y="69"/>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22" name="Rectangle 25"/>
            <p:cNvSpPr>
              <a:spLocks noChangeArrowheads="1"/>
            </p:cNvSpPr>
            <p:nvPr/>
          </p:nvSpPr>
          <p:spPr bwMode="auto">
            <a:xfrm>
              <a:off x="3948113" y="2033588"/>
              <a:ext cx="2428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4000" b="1" i="0" u="none" strike="noStrike" kern="1200" cap="none" spc="0" normalizeH="0" baseline="0" noProof="0">
                  <a:ln>
                    <a:noFill/>
                  </a:ln>
                  <a:solidFill>
                    <a:prstClr val="white"/>
                  </a:solidFill>
                  <a:effectLst/>
                  <a:uLnTx/>
                  <a:uFillTx/>
                  <a:latin typeface="Calibri" panose="020F0502020204030204" pitchFamily="34" charset="0"/>
                  <a:ea typeface="宋体" panose="02010600030101010101" pitchFamily="2" charset="-122"/>
                  <a:cs typeface="+mn-cs"/>
                </a:rPr>
                <a:t>S</a:t>
              </a:r>
              <a:endParaRPr kumimoji="0" lang="zh-CN" altLang="zh-CN" sz="4000" b="0" i="0" u="none" strike="noStrike" kern="1200" cap="none" spc="0" normalizeH="0" baseline="0" noProof="0">
                <a:ln>
                  <a:noFill/>
                </a:ln>
                <a:solidFill>
                  <a:prstClr val="white"/>
                </a:solidFill>
                <a:effectLst/>
                <a:uLnTx/>
                <a:uFillTx/>
                <a:latin typeface="Calibri" panose="020F0502020204030204" pitchFamily="34" charset="0"/>
                <a:ea typeface="宋体" panose="02010600030101010101" pitchFamily="2" charset="-122"/>
                <a:cs typeface="+mn-cs"/>
              </a:endParaRPr>
            </a:p>
          </p:txBody>
        </p:sp>
        <p:sp>
          <p:nvSpPr>
            <p:cNvPr id="23" name="Rectangle 26"/>
            <p:cNvSpPr>
              <a:spLocks noChangeArrowheads="1"/>
            </p:cNvSpPr>
            <p:nvPr/>
          </p:nvSpPr>
          <p:spPr bwMode="auto">
            <a:xfrm>
              <a:off x="4792663" y="2033588"/>
              <a:ext cx="4794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4000" b="1" i="0" u="none" strike="noStrike" kern="1200" cap="none" spc="0" normalizeH="0" baseline="0" noProof="0">
                  <a:ln>
                    <a:noFill/>
                  </a:ln>
                  <a:solidFill>
                    <a:prstClr val="white"/>
                  </a:solidFill>
                  <a:effectLst/>
                  <a:uLnTx/>
                  <a:uFillTx/>
                  <a:latin typeface="Calibri" panose="020F0502020204030204" pitchFamily="34" charset="0"/>
                  <a:ea typeface="宋体" panose="02010600030101010101" pitchFamily="2" charset="-122"/>
                  <a:cs typeface="+mn-cs"/>
                </a:rPr>
                <a:t>W</a:t>
              </a:r>
              <a:endParaRPr kumimoji="0" lang="zh-CN" altLang="zh-CN" sz="4000" b="0" i="0" u="none" strike="noStrike" kern="1200" cap="none" spc="0" normalizeH="0" baseline="0" noProof="0">
                <a:ln>
                  <a:noFill/>
                </a:ln>
                <a:solidFill>
                  <a:prstClr val="white"/>
                </a:solidFill>
                <a:effectLst/>
                <a:uLnTx/>
                <a:uFillTx/>
                <a:latin typeface="Calibri" panose="020F0502020204030204" pitchFamily="34" charset="0"/>
                <a:ea typeface="宋体" panose="02010600030101010101" pitchFamily="2" charset="-122"/>
                <a:cs typeface="+mn-cs"/>
              </a:endParaRPr>
            </a:p>
          </p:txBody>
        </p:sp>
        <p:sp>
          <p:nvSpPr>
            <p:cNvPr id="24" name="Rectangle 27"/>
            <p:cNvSpPr>
              <a:spLocks noChangeArrowheads="1"/>
            </p:cNvSpPr>
            <p:nvPr/>
          </p:nvSpPr>
          <p:spPr bwMode="auto">
            <a:xfrm>
              <a:off x="3921125" y="2986088"/>
              <a:ext cx="3476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4000" b="1" i="0" u="none" strike="noStrike" kern="1200" cap="none" spc="0" normalizeH="0" baseline="0" noProof="0">
                  <a:ln>
                    <a:noFill/>
                  </a:ln>
                  <a:solidFill>
                    <a:prstClr val="white"/>
                  </a:solidFill>
                  <a:effectLst/>
                  <a:uLnTx/>
                  <a:uFillTx/>
                  <a:latin typeface="Calibri" panose="020F0502020204030204" pitchFamily="34" charset="0"/>
                  <a:ea typeface="宋体" panose="02010600030101010101" pitchFamily="2" charset="-122"/>
                  <a:cs typeface="+mn-cs"/>
                </a:rPr>
                <a:t>O</a:t>
              </a:r>
              <a:endParaRPr kumimoji="0" lang="zh-CN" altLang="zh-CN" sz="4000" b="0" i="0" u="none" strike="noStrike" kern="1200" cap="none" spc="0" normalizeH="0" baseline="0" noProof="0">
                <a:ln>
                  <a:noFill/>
                </a:ln>
                <a:solidFill>
                  <a:prstClr val="white"/>
                </a:solidFill>
                <a:effectLst/>
                <a:uLnTx/>
                <a:uFillTx/>
                <a:latin typeface="Calibri" panose="020F0502020204030204" pitchFamily="34" charset="0"/>
                <a:ea typeface="宋体" panose="02010600030101010101" pitchFamily="2" charset="-122"/>
                <a:cs typeface="+mn-cs"/>
              </a:endParaRPr>
            </a:p>
          </p:txBody>
        </p:sp>
        <p:sp>
          <p:nvSpPr>
            <p:cNvPr id="25" name="Rectangle 28"/>
            <p:cNvSpPr>
              <a:spLocks noChangeArrowheads="1"/>
            </p:cNvSpPr>
            <p:nvPr/>
          </p:nvSpPr>
          <p:spPr bwMode="auto">
            <a:xfrm>
              <a:off x="4926013" y="2986088"/>
              <a:ext cx="252412"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4000" b="1" i="0" u="none" strike="noStrike" kern="1200" cap="none" spc="0" normalizeH="0" baseline="0" noProof="0">
                  <a:ln>
                    <a:noFill/>
                  </a:ln>
                  <a:solidFill>
                    <a:prstClr val="white"/>
                  </a:solidFill>
                  <a:effectLst/>
                  <a:uLnTx/>
                  <a:uFillTx/>
                  <a:latin typeface="Calibri" panose="020F0502020204030204" pitchFamily="34" charset="0"/>
                  <a:ea typeface="宋体" panose="02010600030101010101" pitchFamily="2" charset="-122"/>
                  <a:cs typeface="+mn-cs"/>
                </a:rPr>
                <a:t>T</a:t>
              </a:r>
              <a:endParaRPr kumimoji="0" lang="zh-CN" altLang="zh-CN" sz="4000" b="0" i="0" u="none" strike="noStrike" kern="1200" cap="none" spc="0" normalizeH="0" baseline="0" noProof="0">
                <a:ln>
                  <a:noFill/>
                </a:ln>
                <a:solidFill>
                  <a:prstClr val="white"/>
                </a:solidFill>
                <a:effectLst/>
                <a:uLnTx/>
                <a:uFillTx/>
                <a:latin typeface="Calibri" panose="020F0502020204030204" pitchFamily="34" charset="0"/>
                <a:ea typeface="宋体" panose="02010600030101010101" pitchFamily="2" charset="-122"/>
                <a:cs typeface="+mn-cs"/>
              </a:endParaRPr>
            </a:p>
          </p:txBody>
        </p:sp>
      </p:grpSp>
      <p:sp>
        <p:nvSpPr>
          <p:cNvPr id="34" name="文本框 33"/>
          <p:cNvSpPr txBox="1"/>
          <p:nvPr/>
        </p:nvSpPr>
        <p:spPr>
          <a:xfrm>
            <a:off x="447383" y="1845316"/>
            <a:ext cx="334702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HTTP</a:t>
            </a: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超文本传输协议）</a:t>
            </a:r>
            <a:endPar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图文框 45"/>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7" name="矩形 46"/>
          <p:cNvSpPr/>
          <p:nvPr/>
        </p:nvSpPr>
        <p:spPr>
          <a:xfrm>
            <a:off x="2228067" y="469799"/>
            <a:ext cx="1620957"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网络请求</a:t>
            </a:r>
          </a:p>
        </p:txBody>
      </p:sp>
      <p:sp>
        <p:nvSpPr>
          <p:cNvPr id="48"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圆角矩形 48"/>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3" name="图片 2">
            <a:extLst>
              <a:ext uri="{FF2B5EF4-FFF2-40B4-BE49-F238E27FC236}">
                <a16:creationId xmlns:a16="http://schemas.microsoft.com/office/drawing/2014/main" id="{8B50C7ED-F759-4306-8E0F-BACBCB46ED6D}"/>
              </a:ext>
            </a:extLst>
          </p:cNvPr>
          <p:cNvPicPr>
            <a:picLocks noChangeAspect="1"/>
          </p:cNvPicPr>
          <p:nvPr/>
        </p:nvPicPr>
        <p:blipFill>
          <a:blip r:embed="rId3"/>
          <a:stretch>
            <a:fillRect/>
          </a:stretch>
        </p:blipFill>
        <p:spPr>
          <a:xfrm>
            <a:off x="241576" y="3930416"/>
            <a:ext cx="5797062" cy="2056450"/>
          </a:xfrm>
          <a:prstGeom prst="rect">
            <a:avLst/>
          </a:prstGeom>
        </p:spPr>
      </p:pic>
      <p:pic>
        <p:nvPicPr>
          <p:cNvPr id="4" name="图片 3">
            <a:extLst>
              <a:ext uri="{FF2B5EF4-FFF2-40B4-BE49-F238E27FC236}">
                <a16:creationId xmlns:a16="http://schemas.microsoft.com/office/drawing/2014/main" id="{8215F1DC-DA94-4FCA-855D-8DF745D7F975}"/>
              </a:ext>
            </a:extLst>
          </p:cNvPr>
          <p:cNvPicPr>
            <a:picLocks noChangeAspect="1"/>
          </p:cNvPicPr>
          <p:nvPr/>
        </p:nvPicPr>
        <p:blipFill>
          <a:blip r:embed="rId4"/>
          <a:stretch>
            <a:fillRect/>
          </a:stretch>
        </p:blipFill>
        <p:spPr>
          <a:xfrm>
            <a:off x="7471031" y="3635028"/>
            <a:ext cx="3096057" cy="2953162"/>
          </a:xfrm>
          <a:prstGeom prst="rect">
            <a:avLst/>
          </a:prstGeom>
        </p:spPr>
      </p:pic>
    </p:spTree>
    <p:extLst>
      <p:ext uri="{BB962C8B-B14F-4D97-AF65-F5344CB8AC3E}">
        <p14:creationId xmlns:p14="http://schemas.microsoft.com/office/powerpoint/2010/main" val="3247364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a:srcRect b="8139"/>
          <a:stretch>
            <a:fillRect/>
          </a:stretch>
        </p:blipFill>
        <p:spPr>
          <a:xfrm>
            <a:off x="1362277" y="1929976"/>
            <a:ext cx="4631397" cy="3836990"/>
          </a:xfrm>
          <a:prstGeom prst="rect">
            <a:avLst/>
          </a:prstGeom>
        </p:spPr>
      </p:pic>
      <p:pic>
        <p:nvPicPr>
          <p:cNvPr id="10" name="图片 9"/>
          <p:cNvPicPr>
            <a:picLocks noChangeAspect="1"/>
          </p:cNvPicPr>
          <p:nvPr/>
        </p:nvPicPr>
        <p:blipFill rotWithShape="1">
          <a:blip r:embed="rId4"/>
          <a:srcRect t="27201"/>
          <a:stretch>
            <a:fillRect/>
          </a:stretch>
        </p:blipFill>
        <p:spPr>
          <a:xfrm>
            <a:off x="6050738" y="3888252"/>
            <a:ext cx="4643189" cy="1878713"/>
          </a:xfrm>
          <a:prstGeom prst="rect">
            <a:avLst/>
          </a:prstGeom>
        </p:spPr>
      </p:pic>
      <p:sp>
        <p:nvSpPr>
          <p:cNvPr id="11" name="Rectangle 11"/>
          <p:cNvSpPr/>
          <p:nvPr/>
        </p:nvSpPr>
        <p:spPr>
          <a:xfrm>
            <a:off x="6051187" y="1929975"/>
            <a:ext cx="2298734" cy="1904162"/>
          </a:xfrm>
          <a:prstGeom prst="rect">
            <a:avLst/>
          </a:prstGeom>
          <a:solidFill>
            <a:srgbClr val="EFCB47">
              <a:alpha val="45000"/>
            </a:srgbClr>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0" dirty="0">
              <a:solidFill>
                <a:prstClr val="white"/>
              </a:solidFill>
            </a:endParaRPr>
          </a:p>
        </p:txBody>
      </p:sp>
      <p:sp>
        <p:nvSpPr>
          <p:cNvPr id="13" name="Freeform 211"/>
          <p:cNvSpPr>
            <a:spLocks noEditPoints="1"/>
          </p:cNvSpPr>
          <p:nvPr/>
        </p:nvSpPr>
        <p:spPr bwMode="auto">
          <a:xfrm>
            <a:off x="6871023" y="2449174"/>
            <a:ext cx="658614" cy="865760"/>
          </a:xfrm>
          <a:custGeom>
            <a:avLst/>
            <a:gdLst>
              <a:gd name="T0" fmla="*/ 191 w 218"/>
              <a:gd name="T1" fmla="*/ 36 h 288"/>
              <a:gd name="T2" fmla="*/ 157 w 218"/>
              <a:gd name="T3" fmla="*/ 0 h 288"/>
              <a:gd name="T4" fmla="*/ 61 w 218"/>
              <a:gd name="T5" fmla="*/ 0 h 288"/>
              <a:gd name="T6" fmla="*/ 28 w 218"/>
              <a:gd name="T7" fmla="*/ 36 h 288"/>
              <a:gd name="T8" fmla="*/ 0 w 218"/>
              <a:gd name="T9" fmla="*/ 36 h 288"/>
              <a:gd name="T10" fmla="*/ 0 w 218"/>
              <a:gd name="T11" fmla="*/ 288 h 288"/>
              <a:gd name="T12" fmla="*/ 218 w 218"/>
              <a:gd name="T13" fmla="*/ 288 h 288"/>
              <a:gd name="T14" fmla="*/ 218 w 218"/>
              <a:gd name="T15" fmla="*/ 36 h 288"/>
              <a:gd name="T16" fmla="*/ 191 w 218"/>
              <a:gd name="T17" fmla="*/ 36 h 288"/>
              <a:gd name="T18" fmla="*/ 74 w 218"/>
              <a:gd name="T19" fmla="*/ 16 h 288"/>
              <a:gd name="T20" fmla="*/ 142 w 218"/>
              <a:gd name="T21" fmla="*/ 16 h 288"/>
              <a:gd name="T22" fmla="*/ 151 w 218"/>
              <a:gd name="T23" fmla="*/ 24 h 288"/>
              <a:gd name="T24" fmla="*/ 142 w 218"/>
              <a:gd name="T25" fmla="*/ 33 h 288"/>
              <a:gd name="T26" fmla="*/ 74 w 218"/>
              <a:gd name="T27" fmla="*/ 33 h 288"/>
              <a:gd name="T28" fmla="*/ 66 w 218"/>
              <a:gd name="T29" fmla="*/ 24 h 288"/>
              <a:gd name="T30" fmla="*/ 74 w 218"/>
              <a:gd name="T31" fmla="*/ 16 h 288"/>
              <a:gd name="T32" fmla="*/ 171 w 218"/>
              <a:gd name="T33" fmla="*/ 236 h 288"/>
              <a:gd name="T34" fmla="*/ 45 w 218"/>
              <a:gd name="T35" fmla="*/ 236 h 288"/>
              <a:gd name="T36" fmla="*/ 45 w 218"/>
              <a:gd name="T37" fmla="*/ 217 h 288"/>
              <a:gd name="T38" fmla="*/ 171 w 218"/>
              <a:gd name="T39" fmla="*/ 217 h 288"/>
              <a:gd name="T40" fmla="*/ 171 w 218"/>
              <a:gd name="T41" fmla="*/ 236 h 288"/>
              <a:gd name="T42" fmla="*/ 171 w 218"/>
              <a:gd name="T43" fmla="*/ 193 h 288"/>
              <a:gd name="T44" fmla="*/ 45 w 218"/>
              <a:gd name="T45" fmla="*/ 193 h 288"/>
              <a:gd name="T46" fmla="*/ 45 w 218"/>
              <a:gd name="T47" fmla="*/ 174 h 288"/>
              <a:gd name="T48" fmla="*/ 171 w 218"/>
              <a:gd name="T49" fmla="*/ 174 h 288"/>
              <a:gd name="T50" fmla="*/ 171 w 218"/>
              <a:gd name="T51" fmla="*/ 193 h 288"/>
              <a:gd name="T52" fmla="*/ 171 w 218"/>
              <a:gd name="T53" fmla="*/ 150 h 288"/>
              <a:gd name="T54" fmla="*/ 45 w 218"/>
              <a:gd name="T55" fmla="*/ 150 h 288"/>
              <a:gd name="T56" fmla="*/ 45 w 218"/>
              <a:gd name="T57" fmla="*/ 131 h 288"/>
              <a:gd name="T58" fmla="*/ 171 w 218"/>
              <a:gd name="T59" fmla="*/ 131 h 288"/>
              <a:gd name="T60" fmla="*/ 171 w 218"/>
              <a:gd name="T61" fmla="*/ 150 h 288"/>
              <a:gd name="T62" fmla="*/ 171 w 218"/>
              <a:gd name="T63" fmla="*/ 107 h 288"/>
              <a:gd name="T64" fmla="*/ 45 w 218"/>
              <a:gd name="T65" fmla="*/ 107 h 288"/>
              <a:gd name="T66" fmla="*/ 45 w 218"/>
              <a:gd name="T67" fmla="*/ 88 h 288"/>
              <a:gd name="T68" fmla="*/ 171 w 218"/>
              <a:gd name="T69" fmla="*/ 88 h 288"/>
              <a:gd name="T70" fmla="*/ 171 w 218"/>
              <a:gd name="T71"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288">
                <a:moveTo>
                  <a:pt x="191" y="36"/>
                </a:moveTo>
                <a:cubicBezTo>
                  <a:pt x="183" y="21"/>
                  <a:pt x="169" y="0"/>
                  <a:pt x="157" y="0"/>
                </a:cubicBezTo>
                <a:cubicBezTo>
                  <a:pt x="61" y="0"/>
                  <a:pt x="61" y="0"/>
                  <a:pt x="61" y="0"/>
                </a:cubicBezTo>
                <a:cubicBezTo>
                  <a:pt x="49" y="0"/>
                  <a:pt x="36" y="19"/>
                  <a:pt x="28" y="36"/>
                </a:cubicBezTo>
                <a:cubicBezTo>
                  <a:pt x="0" y="36"/>
                  <a:pt x="0" y="36"/>
                  <a:pt x="0" y="36"/>
                </a:cubicBezTo>
                <a:cubicBezTo>
                  <a:pt x="0" y="288"/>
                  <a:pt x="0" y="288"/>
                  <a:pt x="0" y="288"/>
                </a:cubicBezTo>
                <a:cubicBezTo>
                  <a:pt x="218" y="288"/>
                  <a:pt x="218" y="288"/>
                  <a:pt x="218" y="288"/>
                </a:cubicBezTo>
                <a:cubicBezTo>
                  <a:pt x="218" y="36"/>
                  <a:pt x="218" y="36"/>
                  <a:pt x="218" y="36"/>
                </a:cubicBezTo>
                <a:lnTo>
                  <a:pt x="191" y="36"/>
                </a:lnTo>
                <a:close/>
                <a:moveTo>
                  <a:pt x="74" y="16"/>
                </a:moveTo>
                <a:cubicBezTo>
                  <a:pt x="142" y="16"/>
                  <a:pt x="142" y="16"/>
                  <a:pt x="142" y="16"/>
                </a:cubicBezTo>
                <a:cubicBezTo>
                  <a:pt x="147" y="16"/>
                  <a:pt x="151" y="20"/>
                  <a:pt x="151" y="24"/>
                </a:cubicBezTo>
                <a:cubicBezTo>
                  <a:pt x="151" y="29"/>
                  <a:pt x="147" y="33"/>
                  <a:pt x="142" y="33"/>
                </a:cubicBezTo>
                <a:cubicBezTo>
                  <a:pt x="74" y="33"/>
                  <a:pt x="74" y="33"/>
                  <a:pt x="74" y="33"/>
                </a:cubicBezTo>
                <a:cubicBezTo>
                  <a:pt x="70" y="33"/>
                  <a:pt x="66" y="29"/>
                  <a:pt x="66" y="24"/>
                </a:cubicBezTo>
                <a:cubicBezTo>
                  <a:pt x="66" y="20"/>
                  <a:pt x="70" y="16"/>
                  <a:pt x="74" y="16"/>
                </a:cubicBezTo>
                <a:close/>
                <a:moveTo>
                  <a:pt x="171" y="236"/>
                </a:moveTo>
                <a:cubicBezTo>
                  <a:pt x="45" y="236"/>
                  <a:pt x="45" y="236"/>
                  <a:pt x="45" y="236"/>
                </a:cubicBezTo>
                <a:cubicBezTo>
                  <a:pt x="45" y="217"/>
                  <a:pt x="45" y="217"/>
                  <a:pt x="45" y="217"/>
                </a:cubicBezTo>
                <a:cubicBezTo>
                  <a:pt x="171" y="217"/>
                  <a:pt x="171" y="217"/>
                  <a:pt x="171" y="217"/>
                </a:cubicBezTo>
                <a:lnTo>
                  <a:pt x="171" y="236"/>
                </a:lnTo>
                <a:close/>
                <a:moveTo>
                  <a:pt x="171" y="193"/>
                </a:moveTo>
                <a:cubicBezTo>
                  <a:pt x="45" y="193"/>
                  <a:pt x="45" y="193"/>
                  <a:pt x="45" y="193"/>
                </a:cubicBezTo>
                <a:cubicBezTo>
                  <a:pt x="45" y="174"/>
                  <a:pt x="45" y="174"/>
                  <a:pt x="45" y="174"/>
                </a:cubicBezTo>
                <a:cubicBezTo>
                  <a:pt x="171" y="174"/>
                  <a:pt x="171" y="174"/>
                  <a:pt x="171" y="174"/>
                </a:cubicBezTo>
                <a:lnTo>
                  <a:pt x="171" y="193"/>
                </a:lnTo>
                <a:close/>
                <a:moveTo>
                  <a:pt x="171" y="150"/>
                </a:moveTo>
                <a:cubicBezTo>
                  <a:pt x="45" y="150"/>
                  <a:pt x="45" y="150"/>
                  <a:pt x="45" y="150"/>
                </a:cubicBezTo>
                <a:cubicBezTo>
                  <a:pt x="45" y="131"/>
                  <a:pt x="45" y="131"/>
                  <a:pt x="45" y="131"/>
                </a:cubicBezTo>
                <a:cubicBezTo>
                  <a:pt x="171" y="131"/>
                  <a:pt x="171" y="131"/>
                  <a:pt x="171" y="131"/>
                </a:cubicBezTo>
                <a:lnTo>
                  <a:pt x="171" y="150"/>
                </a:lnTo>
                <a:close/>
                <a:moveTo>
                  <a:pt x="171" y="107"/>
                </a:moveTo>
                <a:cubicBezTo>
                  <a:pt x="45" y="107"/>
                  <a:pt x="45" y="107"/>
                  <a:pt x="45" y="107"/>
                </a:cubicBezTo>
                <a:cubicBezTo>
                  <a:pt x="45" y="88"/>
                  <a:pt x="45" y="88"/>
                  <a:pt x="45" y="88"/>
                </a:cubicBezTo>
                <a:cubicBezTo>
                  <a:pt x="171" y="88"/>
                  <a:pt x="171" y="88"/>
                  <a:pt x="171" y="88"/>
                </a:cubicBezTo>
                <a:lnTo>
                  <a:pt x="171" y="107"/>
                </a:lnTo>
                <a:close/>
              </a:path>
            </a:pathLst>
          </a:custGeom>
          <a:solidFill>
            <a:srgbClr val="FEFEFE"/>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1" name="图文框 20"/>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22" name="矩形 21"/>
          <p:cNvSpPr/>
          <p:nvPr/>
        </p:nvSpPr>
        <p:spPr>
          <a:xfrm>
            <a:off x="2228065" y="469799"/>
            <a:ext cx="1620958"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页面组件</a:t>
            </a:r>
          </a:p>
        </p:txBody>
      </p:sp>
      <p:sp>
        <p:nvSpPr>
          <p:cNvPr id="23"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圆角矩形 23"/>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228066" y="2338755"/>
            <a:ext cx="2408786" cy="2308324"/>
          </a:xfrm>
          <a:prstGeom prst="rect">
            <a:avLst/>
          </a:prstGeom>
          <a:noFill/>
        </p:spPr>
        <p:txBody>
          <a:bodyPr wrap="square" rtlCol="0">
            <a:spAutoFit/>
          </a:bodyPr>
          <a:lstStyle/>
          <a:p>
            <a:r>
              <a:rPr lang="en-US" altLang="zh-CN" sz="2400" b="1" dirty="0" err="1"/>
              <a:t>ListView</a:t>
            </a:r>
            <a:endParaRPr lang="en-US" altLang="zh-CN" sz="2400" b="1" dirty="0"/>
          </a:p>
          <a:p>
            <a:r>
              <a:rPr lang="en-US" altLang="zh-CN" sz="2400" b="1" dirty="0" err="1"/>
              <a:t>RecycleView</a:t>
            </a:r>
            <a:endParaRPr lang="en-US" altLang="zh-CN" sz="2400" b="1" dirty="0"/>
          </a:p>
          <a:p>
            <a:r>
              <a:rPr lang="en-US" altLang="zh-CN" sz="2400" b="1" dirty="0"/>
              <a:t>QMUI</a:t>
            </a:r>
          </a:p>
          <a:p>
            <a:r>
              <a:rPr lang="zh-CN" altLang="en-US" sz="2400" b="1" dirty="0"/>
              <a:t>布局嵌套</a:t>
            </a:r>
            <a:endParaRPr lang="en-US" altLang="zh-CN" sz="2400" b="1" dirty="0"/>
          </a:p>
          <a:p>
            <a:r>
              <a:rPr lang="zh-CN" altLang="en-US" sz="2400" b="1" dirty="0"/>
              <a:t>美工、</a:t>
            </a:r>
            <a:r>
              <a:rPr lang="en-US" altLang="zh-CN" sz="2400" b="1" dirty="0"/>
              <a:t>PS</a:t>
            </a:r>
          </a:p>
          <a:p>
            <a:r>
              <a:rPr lang="en-US" altLang="zh-CN" sz="2400" b="1" dirty="0" err="1"/>
              <a:t>Gilde</a:t>
            </a:r>
            <a:endParaRPr lang="zh-CN" altLang="en-US" sz="24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sp>
        <p:nvSpPr>
          <p:cNvPr id="21" name="图文框 20"/>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23"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          </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圆角矩形 23"/>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C977099-C991-40A2-8F15-66B9E61E9D1C}"/>
              </a:ext>
            </a:extLst>
          </p:cNvPr>
          <p:cNvSpPr/>
          <p:nvPr/>
        </p:nvSpPr>
        <p:spPr>
          <a:xfrm>
            <a:off x="1750695" y="500576"/>
            <a:ext cx="2593980" cy="461665"/>
          </a:xfrm>
          <a:prstGeom prst="rect">
            <a:avLst/>
          </a:prstGeom>
        </p:spPr>
        <p:txBody>
          <a:bodyPr wrap="none">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前端框架：</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QMUI</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A7C6FC7-969F-4EB7-BC7B-166A7F875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801" y="1586335"/>
            <a:ext cx="5832953" cy="4013315"/>
          </a:xfrm>
          <a:prstGeom prst="rect">
            <a:avLst/>
          </a:prstGeom>
        </p:spPr>
      </p:pic>
      <p:pic>
        <p:nvPicPr>
          <p:cNvPr id="6" name="图片 5">
            <a:extLst>
              <a:ext uri="{FF2B5EF4-FFF2-40B4-BE49-F238E27FC236}">
                <a16:creationId xmlns:a16="http://schemas.microsoft.com/office/drawing/2014/main" id="{108B59CF-A76A-47D6-B04C-8E6FFC551F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9012" y="608801"/>
            <a:ext cx="2719477" cy="5640397"/>
          </a:xfrm>
          <a:prstGeom prst="rect">
            <a:avLst/>
          </a:prstGeom>
        </p:spPr>
      </p:pic>
    </p:spTree>
    <p:extLst>
      <p:ext uri="{BB962C8B-B14F-4D97-AF65-F5344CB8AC3E}">
        <p14:creationId xmlns:p14="http://schemas.microsoft.com/office/powerpoint/2010/main" val="3510640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文本框 19"/>
          <p:cNvSpPr txBox="1">
            <a:spLocks noChangeArrowheads="1"/>
          </p:cNvSpPr>
          <p:nvPr/>
        </p:nvSpPr>
        <p:spPr bwMode="auto">
          <a:xfrm>
            <a:off x="4262438" y="2353229"/>
            <a:ext cx="49929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fontAlgn="auto" hangingPunct="1">
              <a:spcBef>
                <a:spcPts val="0"/>
              </a:spcBef>
              <a:spcAft>
                <a:spcPts val="0"/>
              </a:spcAft>
              <a:defRPr/>
            </a:pPr>
            <a:r>
              <a:rPr lang="zh-CN" altLang="en-US" sz="4400" b="1" dirty="0">
                <a:solidFill>
                  <a:srgbClr val="75A56C"/>
                </a:solidFill>
                <a:latin typeface="微软雅黑" panose="020B0503020204020204" pitchFamily="34" charset="-122"/>
                <a:ea typeface="微软雅黑" panose="020B0503020204020204" pitchFamily="34" charset="-122"/>
              </a:rPr>
              <a:t>产品总结</a:t>
            </a:r>
            <a:endParaRPr lang="en-US" altLang="zh-CN" sz="4400" b="1" dirty="0">
              <a:solidFill>
                <a:srgbClr val="75A56C"/>
              </a:solidFill>
              <a:latin typeface="微软雅黑" panose="020B0503020204020204" pitchFamily="34" charset="-122"/>
              <a:ea typeface="微软雅黑" panose="020B0503020204020204" pitchFamily="34" charset="-122"/>
            </a:endParaRPr>
          </a:p>
        </p:txBody>
      </p:sp>
      <p:grpSp>
        <p:nvGrpSpPr>
          <p:cNvPr id="21" name="组合 4"/>
          <p:cNvGrpSpPr/>
          <p:nvPr/>
        </p:nvGrpSpPr>
        <p:grpSpPr bwMode="auto">
          <a:xfrm>
            <a:off x="2863995" y="2256683"/>
            <a:ext cx="1094219" cy="1099609"/>
            <a:chOff x="3439886" y="2047910"/>
            <a:chExt cx="608204" cy="611710"/>
          </a:xfrm>
          <a:solidFill>
            <a:srgbClr val="FDFD97"/>
          </a:solidFill>
        </p:grpSpPr>
        <p:sp>
          <p:nvSpPr>
            <p:cNvPr id="22" name="矩形 21"/>
            <p:cNvSpPr/>
            <p:nvPr/>
          </p:nvSpPr>
          <p:spPr>
            <a:xfrm>
              <a:off x="3439886" y="2047910"/>
              <a:ext cx="608204" cy="607962"/>
            </a:xfrm>
            <a:prstGeom prst="rect">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CFDBC"/>
                </a:solidFill>
              </a:endParaRPr>
            </a:p>
          </p:txBody>
        </p:sp>
        <p:sp>
          <p:nvSpPr>
            <p:cNvPr id="23" name="直角三角形 22"/>
            <p:cNvSpPr/>
            <p:nvPr/>
          </p:nvSpPr>
          <p:spPr>
            <a:xfrm>
              <a:off x="3439886" y="2051658"/>
              <a:ext cx="608204" cy="607962"/>
            </a:xfrm>
            <a:prstGeom prst="rtTriangle">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CFDBC"/>
                </a:solidFill>
              </a:endParaRPr>
            </a:p>
          </p:txBody>
        </p:sp>
      </p:grpSp>
      <p:sp>
        <p:nvSpPr>
          <p:cNvPr id="24" name="文本框 3"/>
          <p:cNvSpPr txBox="1">
            <a:spLocks noChangeArrowheads="1"/>
          </p:cNvSpPr>
          <p:nvPr/>
        </p:nvSpPr>
        <p:spPr bwMode="auto">
          <a:xfrm>
            <a:off x="3053051" y="2256683"/>
            <a:ext cx="704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4</a:t>
            </a:r>
          </a:p>
        </p:txBody>
      </p:sp>
      <p:cxnSp>
        <p:nvCxnSpPr>
          <p:cNvPr id="25" name="直接连接符 24"/>
          <p:cNvCxnSpPr/>
          <p:nvPr/>
        </p:nvCxnSpPr>
        <p:spPr>
          <a:xfrm>
            <a:off x="3955040" y="3334930"/>
            <a:ext cx="5372966" cy="0"/>
          </a:xfrm>
          <a:prstGeom prst="line">
            <a:avLst/>
          </a:prstGeom>
          <a:ln>
            <a:solidFill>
              <a:srgbClr val="75A56C"/>
            </a:solidFill>
            <a:tailEnd type="oval"/>
          </a:ln>
        </p:spPr>
        <p:style>
          <a:lnRef idx="1">
            <a:schemeClr val="accent1"/>
          </a:lnRef>
          <a:fillRef idx="0">
            <a:schemeClr val="accent1"/>
          </a:fillRef>
          <a:effectRef idx="0">
            <a:schemeClr val="accent1"/>
          </a:effectRef>
          <a:fontRef idx="minor">
            <a:schemeClr val="tx1"/>
          </a:fontRef>
        </p:style>
      </p:cxnSp>
      <p:sp>
        <p:nvSpPr>
          <p:cNvPr id="26" name="文本框 25"/>
          <p:cNvSpPr txBox="1">
            <a:spLocks noChangeArrowheads="1"/>
          </p:cNvSpPr>
          <p:nvPr/>
        </p:nvSpPr>
        <p:spPr bwMode="auto">
          <a:xfrm>
            <a:off x="4262438" y="3659067"/>
            <a:ext cx="2089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总结</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a:spLocks noChangeArrowheads="1"/>
          </p:cNvSpPr>
          <p:nvPr/>
        </p:nvSpPr>
        <p:spPr bwMode="auto">
          <a:xfrm>
            <a:off x="7090641" y="3659067"/>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不足</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文本框 27"/>
          <p:cNvSpPr txBox="1">
            <a:spLocks noChangeArrowheads="1"/>
          </p:cNvSpPr>
          <p:nvPr/>
        </p:nvSpPr>
        <p:spPr bwMode="auto">
          <a:xfrm>
            <a:off x="4262438" y="4222630"/>
            <a:ext cx="2089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展望</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sp>
        <p:nvSpPr>
          <p:cNvPr id="30" name="圆角矩形 29"/>
          <p:cNvSpPr/>
          <p:nvPr/>
        </p:nvSpPr>
        <p:spPr>
          <a:xfrm>
            <a:off x="1962150" y="1556792"/>
            <a:ext cx="2609850" cy="3290887"/>
          </a:xfrm>
          <a:prstGeom prst="roundRect">
            <a:avLst/>
          </a:prstGeom>
          <a:noFill/>
          <a:ln>
            <a:solidFill>
              <a:srgbClr val="F8C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圆角矩形 30"/>
          <p:cNvSpPr/>
          <p:nvPr/>
        </p:nvSpPr>
        <p:spPr>
          <a:xfrm>
            <a:off x="4803775" y="1556792"/>
            <a:ext cx="2611438" cy="3975100"/>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圆角矩形 31"/>
          <p:cNvSpPr/>
          <p:nvPr/>
        </p:nvSpPr>
        <p:spPr>
          <a:xfrm>
            <a:off x="7646988" y="1556792"/>
            <a:ext cx="2611437" cy="3290887"/>
          </a:xfrm>
          <a:prstGeom prst="roundRect">
            <a:avLst/>
          </a:prstGeom>
          <a:noFill/>
          <a:ln>
            <a:solidFill>
              <a:srgbClr val="F8C0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3" name="组合 32"/>
          <p:cNvGrpSpPr/>
          <p:nvPr/>
        </p:nvGrpSpPr>
        <p:grpSpPr bwMode="auto">
          <a:xfrm>
            <a:off x="2325689" y="1521429"/>
            <a:ext cx="1920897" cy="2800767"/>
            <a:chOff x="2259496" y="1607941"/>
            <a:chExt cx="1919558" cy="2801024"/>
          </a:xfrm>
        </p:grpSpPr>
        <p:sp>
          <p:nvSpPr>
            <p:cNvPr id="34" name="文本框 33"/>
            <p:cNvSpPr txBox="1">
              <a:spLocks noChangeArrowheads="1"/>
            </p:cNvSpPr>
            <p:nvPr/>
          </p:nvSpPr>
          <p:spPr bwMode="auto">
            <a:xfrm>
              <a:off x="2259496" y="1987826"/>
              <a:ext cx="7818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000" b="1" dirty="0">
                <a:latin typeface="微软雅黑" panose="020B0503020204020204" pitchFamily="34" charset="-122"/>
                <a:ea typeface="微软雅黑" panose="020B0503020204020204" pitchFamily="34" charset="-122"/>
              </a:endParaRPr>
            </a:p>
          </p:txBody>
        </p:sp>
        <p:sp>
          <p:nvSpPr>
            <p:cNvPr id="35" name="TextBox 35"/>
            <p:cNvSpPr txBox="1">
              <a:spLocks noChangeArrowheads="1"/>
            </p:cNvSpPr>
            <p:nvPr/>
          </p:nvSpPr>
          <p:spPr bwMode="auto">
            <a:xfrm>
              <a:off x="2437210" y="1607941"/>
              <a:ext cx="1741844" cy="280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000000"/>
                  </a:solidFill>
                  <a:latin typeface="微软雅黑" panose="020B0503020204020204" pitchFamily="34" charset="-122"/>
                  <a:ea typeface="微软雅黑" panose="020B0503020204020204" pitchFamily="34" charset="-122"/>
                </a:rPr>
                <a:t>本产品希望能够利用物联网的智能化设备和相应的管理对策应对目前校园垃圾分类所呈现的相应问题，提升高校学生的垃圾分类意识，促进校园垃圾的资源化利用。</a:t>
              </a:r>
            </a:p>
          </p:txBody>
        </p:sp>
      </p:grpSp>
      <p:grpSp>
        <p:nvGrpSpPr>
          <p:cNvPr id="36" name="组合 35"/>
          <p:cNvGrpSpPr/>
          <p:nvPr/>
        </p:nvGrpSpPr>
        <p:grpSpPr bwMode="auto">
          <a:xfrm>
            <a:off x="5145266" y="2204864"/>
            <a:ext cx="1906587" cy="1815882"/>
            <a:chOff x="5036235" y="2291470"/>
            <a:chExt cx="1907087" cy="1816236"/>
          </a:xfrm>
        </p:grpSpPr>
        <p:sp>
          <p:nvSpPr>
            <p:cNvPr id="37" name="文本框 36"/>
            <p:cNvSpPr txBox="1">
              <a:spLocks noChangeArrowheads="1"/>
            </p:cNvSpPr>
            <p:nvPr/>
          </p:nvSpPr>
          <p:spPr bwMode="auto">
            <a:xfrm>
              <a:off x="5102087" y="2323492"/>
              <a:ext cx="7818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000" b="1" dirty="0">
                <a:latin typeface="微软雅黑" panose="020B0503020204020204" pitchFamily="34" charset="-122"/>
                <a:ea typeface="微软雅黑" panose="020B0503020204020204" pitchFamily="34" charset="-122"/>
              </a:endParaRPr>
            </a:p>
          </p:txBody>
        </p:sp>
        <p:sp>
          <p:nvSpPr>
            <p:cNvPr id="38" name="TextBox 35"/>
            <p:cNvSpPr txBox="1">
              <a:spLocks noChangeArrowheads="1"/>
            </p:cNvSpPr>
            <p:nvPr/>
          </p:nvSpPr>
          <p:spPr bwMode="auto">
            <a:xfrm>
              <a:off x="5036235" y="2291470"/>
              <a:ext cx="1907087" cy="181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dirty="0">
                  <a:solidFill>
                    <a:srgbClr val="000000"/>
                  </a:solidFill>
                  <a:latin typeface="微软雅黑" panose="020B0503020204020204" pitchFamily="34" charset="-122"/>
                  <a:ea typeface="微软雅黑" panose="020B0503020204020204" pitchFamily="34" charset="-122"/>
                </a:rPr>
                <a:t>APP</a:t>
              </a:r>
              <a:r>
                <a:rPr lang="zh-CN" altLang="en-US" sz="1600" dirty="0">
                  <a:solidFill>
                    <a:srgbClr val="000000"/>
                  </a:solidFill>
                  <a:latin typeface="微软雅黑" panose="020B0503020204020204" pitchFamily="34" charset="-122"/>
                  <a:ea typeface="微软雅黑" panose="020B0503020204020204" pitchFamily="34" charset="-122"/>
                </a:rPr>
                <a:t>帮助使用者更便捷的查询垃圾分类的知识，提高垃圾分类正确率和准确率。逐渐使垃圾分类成为人们的习惯。</a:t>
              </a:r>
            </a:p>
          </p:txBody>
        </p:sp>
      </p:grpSp>
      <p:grpSp>
        <p:nvGrpSpPr>
          <p:cNvPr id="39" name="组合 38"/>
          <p:cNvGrpSpPr/>
          <p:nvPr/>
        </p:nvGrpSpPr>
        <p:grpSpPr bwMode="auto">
          <a:xfrm>
            <a:off x="8081962" y="1771244"/>
            <a:ext cx="1741487" cy="1569660"/>
            <a:chOff x="8014660" y="2387936"/>
            <a:chExt cx="1741844" cy="1569803"/>
          </a:xfrm>
        </p:grpSpPr>
        <p:sp>
          <p:nvSpPr>
            <p:cNvPr id="40" name="文本框 39"/>
            <p:cNvSpPr txBox="1">
              <a:spLocks noChangeArrowheads="1"/>
            </p:cNvSpPr>
            <p:nvPr/>
          </p:nvSpPr>
          <p:spPr bwMode="auto">
            <a:xfrm>
              <a:off x="8014660" y="2395429"/>
              <a:ext cx="7818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000" b="1" dirty="0">
                <a:latin typeface="微软雅黑" panose="020B0503020204020204" pitchFamily="34" charset="-122"/>
                <a:ea typeface="微软雅黑" panose="020B0503020204020204" pitchFamily="34" charset="-122"/>
              </a:endParaRPr>
            </a:p>
          </p:txBody>
        </p:sp>
        <p:sp>
          <p:nvSpPr>
            <p:cNvPr id="41" name="TextBox 35"/>
            <p:cNvSpPr txBox="1">
              <a:spLocks noChangeArrowheads="1"/>
            </p:cNvSpPr>
            <p:nvPr/>
          </p:nvSpPr>
          <p:spPr bwMode="auto">
            <a:xfrm>
              <a:off x="8014660" y="2387936"/>
              <a:ext cx="1741844" cy="156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000000"/>
                  </a:solidFill>
                  <a:latin typeface="微软雅黑" panose="020B0503020204020204" pitchFamily="34" charset="-122"/>
                  <a:ea typeface="微软雅黑" panose="020B0503020204020204" pitchFamily="34" charset="-122"/>
                </a:rPr>
                <a:t>通过实践不断完善本项目所研发的智能分类垃圾桶</a:t>
              </a:r>
              <a:r>
                <a:rPr lang="en-US" altLang="zh-CN" sz="1600" dirty="0">
                  <a:solidFill>
                    <a:srgbClr val="000000"/>
                  </a:solidFill>
                  <a:latin typeface="微软雅黑" panose="020B0503020204020204" pitchFamily="34" charset="-122"/>
                  <a:ea typeface="微软雅黑" panose="020B0503020204020204" pitchFamily="34" charset="-122"/>
                </a:rPr>
                <a:t>app </a:t>
              </a:r>
              <a:r>
                <a:rPr lang="zh-CN" altLang="en-US" sz="1600" dirty="0">
                  <a:solidFill>
                    <a:srgbClr val="000000"/>
                  </a:solidFill>
                  <a:latin typeface="微软雅黑" panose="020B0503020204020204" pitchFamily="34" charset="-122"/>
                  <a:ea typeface="微软雅黑" panose="020B0503020204020204" pitchFamily="34" charset="-122"/>
                </a:rPr>
                <a:t>的运行，并探索社区的运行模式</a:t>
              </a:r>
            </a:p>
          </p:txBody>
        </p:sp>
      </p:grpSp>
      <p:grpSp>
        <p:nvGrpSpPr>
          <p:cNvPr id="42" name="组合 41"/>
          <p:cNvGrpSpPr/>
          <p:nvPr/>
        </p:nvGrpSpPr>
        <p:grpSpPr bwMode="auto">
          <a:xfrm>
            <a:off x="2819888" y="4289242"/>
            <a:ext cx="1100138" cy="1100138"/>
            <a:chOff x="2650435" y="4152807"/>
            <a:chExt cx="1099930" cy="1099930"/>
          </a:xfrm>
        </p:grpSpPr>
        <p:sp>
          <p:nvSpPr>
            <p:cNvPr id="43" name="椭圆 42"/>
            <p:cNvSpPr/>
            <p:nvPr/>
          </p:nvSpPr>
          <p:spPr>
            <a:xfrm>
              <a:off x="2650435" y="4152807"/>
              <a:ext cx="1099930" cy="1099930"/>
            </a:xfrm>
            <a:prstGeom prst="ellipse">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0998" y="4429314"/>
              <a:ext cx="598804" cy="60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组合 44"/>
          <p:cNvGrpSpPr/>
          <p:nvPr/>
        </p:nvGrpSpPr>
        <p:grpSpPr bwMode="auto">
          <a:xfrm>
            <a:off x="5559425" y="4811167"/>
            <a:ext cx="1100138" cy="1100137"/>
            <a:chOff x="5493026" y="4898055"/>
            <a:chExt cx="1099930" cy="1099930"/>
          </a:xfrm>
        </p:grpSpPr>
        <p:sp>
          <p:nvSpPr>
            <p:cNvPr id="46" name="椭圆 45"/>
            <p:cNvSpPr/>
            <p:nvPr/>
          </p:nvSpPr>
          <p:spPr>
            <a:xfrm>
              <a:off x="5493026" y="4898055"/>
              <a:ext cx="1099930" cy="1099930"/>
            </a:xfrm>
            <a:prstGeom prst="ellips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7" name="图片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03427" y="5115969"/>
              <a:ext cx="658735" cy="65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组合 47"/>
          <p:cNvGrpSpPr/>
          <p:nvPr/>
        </p:nvGrpSpPr>
        <p:grpSpPr bwMode="auto">
          <a:xfrm>
            <a:off x="8402638" y="4066629"/>
            <a:ext cx="1100137" cy="1100138"/>
            <a:chOff x="8335617" y="4152807"/>
            <a:chExt cx="1099930" cy="1099930"/>
          </a:xfrm>
        </p:grpSpPr>
        <p:sp>
          <p:nvSpPr>
            <p:cNvPr id="49" name="椭圆 48"/>
            <p:cNvSpPr/>
            <p:nvPr/>
          </p:nvSpPr>
          <p:spPr>
            <a:xfrm>
              <a:off x="8335617" y="4152807"/>
              <a:ext cx="1099930" cy="1099930"/>
            </a:xfrm>
            <a:prstGeom prst="ellipse">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0" name="图片 4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94269" y="4337057"/>
              <a:ext cx="782625" cy="78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图文框 56"/>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58" name="矩形 57"/>
          <p:cNvSpPr/>
          <p:nvPr/>
        </p:nvSpPr>
        <p:spPr>
          <a:xfrm>
            <a:off x="2587139" y="469799"/>
            <a:ext cx="902811"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总结</a:t>
            </a:r>
          </a:p>
        </p:txBody>
      </p:sp>
      <p:sp>
        <p:nvSpPr>
          <p:cNvPr id="59"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圆角矩形 59"/>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grpSp>
        <p:nvGrpSpPr>
          <p:cNvPr id="9" name="组合 8"/>
          <p:cNvGrpSpPr/>
          <p:nvPr/>
        </p:nvGrpSpPr>
        <p:grpSpPr bwMode="auto">
          <a:xfrm>
            <a:off x="5359400" y="1089025"/>
            <a:ext cx="715963" cy="2792413"/>
            <a:chOff x="5358714" y="1088571"/>
            <a:chExt cx="716454" cy="2793646"/>
          </a:xfrm>
          <a:solidFill>
            <a:srgbClr val="70C4BC"/>
          </a:solidFill>
        </p:grpSpPr>
        <p:sp>
          <p:nvSpPr>
            <p:cNvPr id="10" name="Freeform 5"/>
            <p:cNvSpPr/>
            <p:nvPr/>
          </p:nvSpPr>
          <p:spPr bwMode="auto">
            <a:xfrm>
              <a:off x="5358714" y="1088571"/>
              <a:ext cx="716454" cy="2793646"/>
            </a:xfrm>
            <a:custGeom>
              <a:avLst/>
              <a:gdLst>
                <a:gd name="T0" fmla="*/ 234 w 234"/>
                <a:gd name="T1" fmla="*/ 1196 h 1196"/>
                <a:gd name="T2" fmla="*/ 0 w 234"/>
                <a:gd name="T3" fmla="*/ 1196 h 1196"/>
                <a:gd name="T4" fmla="*/ 0 w 234"/>
                <a:gd name="T5" fmla="*/ 34 h 1196"/>
                <a:gd name="T6" fmla="*/ 118 w 234"/>
                <a:gd name="T7" fmla="*/ 0 h 1196"/>
                <a:gd name="T8" fmla="*/ 234 w 234"/>
                <a:gd name="T9" fmla="*/ 34 h 1196"/>
                <a:gd name="T10" fmla="*/ 234 w 234"/>
                <a:gd name="T11" fmla="*/ 1196 h 1196"/>
              </a:gdLst>
              <a:ahLst/>
              <a:cxnLst>
                <a:cxn ang="0">
                  <a:pos x="T0" y="T1"/>
                </a:cxn>
                <a:cxn ang="0">
                  <a:pos x="T2" y="T3"/>
                </a:cxn>
                <a:cxn ang="0">
                  <a:pos x="T4" y="T5"/>
                </a:cxn>
                <a:cxn ang="0">
                  <a:pos x="T6" y="T7"/>
                </a:cxn>
                <a:cxn ang="0">
                  <a:pos x="T8" y="T9"/>
                </a:cxn>
                <a:cxn ang="0">
                  <a:pos x="T10" y="T11"/>
                </a:cxn>
              </a:cxnLst>
              <a:rect l="0" t="0" r="r" b="b"/>
              <a:pathLst>
                <a:path w="234" h="1196">
                  <a:moveTo>
                    <a:pt x="234" y="1196"/>
                  </a:moveTo>
                  <a:lnTo>
                    <a:pt x="0" y="1196"/>
                  </a:lnTo>
                  <a:lnTo>
                    <a:pt x="0" y="34"/>
                  </a:lnTo>
                  <a:lnTo>
                    <a:pt x="118" y="0"/>
                  </a:lnTo>
                  <a:lnTo>
                    <a:pt x="234" y="34"/>
                  </a:lnTo>
                  <a:lnTo>
                    <a:pt x="234" y="1196"/>
                  </a:lnTo>
                  <a:close/>
                </a:path>
              </a:pathLst>
            </a:custGeom>
            <a:solidFill>
              <a:srgbClr val="75A56C"/>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latin typeface="Calibri"/>
                <a:ea typeface="宋体" panose="02010600030101010101" pitchFamily="2" charset="-122"/>
                <a:cs typeface="+mn-cs"/>
              </a:endParaRPr>
            </a:p>
          </p:txBody>
        </p:sp>
        <p:grpSp>
          <p:nvGrpSpPr>
            <p:cNvPr id="11" name="组合 1684"/>
            <p:cNvGrpSpPr/>
            <p:nvPr/>
          </p:nvGrpSpPr>
          <p:grpSpPr bwMode="auto">
            <a:xfrm>
              <a:off x="5641815" y="1498844"/>
              <a:ext cx="150253" cy="1625600"/>
              <a:chOff x="5667696" y="1565275"/>
              <a:chExt cx="150253" cy="1625600"/>
            </a:xfrm>
            <a:grpFill/>
          </p:grpSpPr>
          <p:cxnSp>
            <p:nvCxnSpPr>
              <p:cNvPr id="12" name="直接连接符 11"/>
              <p:cNvCxnSpPr/>
              <p:nvPr/>
            </p:nvCxnSpPr>
            <p:spPr>
              <a:xfrm flipV="1">
                <a:off x="5818280" y="1779165"/>
                <a:ext cx="0" cy="1210209"/>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667364" y="1564758"/>
                <a:ext cx="0" cy="1626317"/>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bwMode="auto">
          <a:xfrm>
            <a:off x="6086475" y="3897313"/>
            <a:ext cx="725488" cy="2560637"/>
            <a:chOff x="6086956" y="3897262"/>
            <a:chExt cx="725638" cy="2560908"/>
          </a:xfrm>
          <a:solidFill>
            <a:srgbClr val="70C4BC"/>
          </a:solidFill>
        </p:grpSpPr>
        <p:sp>
          <p:nvSpPr>
            <p:cNvPr id="15" name="Freeform 8"/>
            <p:cNvSpPr/>
            <p:nvPr/>
          </p:nvSpPr>
          <p:spPr bwMode="auto">
            <a:xfrm>
              <a:off x="6086956" y="3897262"/>
              <a:ext cx="725638" cy="2560908"/>
            </a:xfrm>
            <a:custGeom>
              <a:avLst/>
              <a:gdLst>
                <a:gd name="T0" fmla="*/ 237 w 237"/>
                <a:gd name="T1" fmla="*/ 974 h 1007"/>
                <a:gd name="T2" fmla="*/ 119 w 237"/>
                <a:gd name="T3" fmla="*/ 1007 h 1007"/>
                <a:gd name="T4" fmla="*/ 0 w 237"/>
                <a:gd name="T5" fmla="*/ 974 h 1007"/>
                <a:gd name="T6" fmla="*/ 0 w 237"/>
                <a:gd name="T7" fmla="*/ 0 h 1007"/>
                <a:gd name="T8" fmla="*/ 237 w 237"/>
                <a:gd name="T9" fmla="*/ 0 h 1007"/>
                <a:gd name="T10" fmla="*/ 237 w 237"/>
                <a:gd name="T11" fmla="*/ 974 h 1007"/>
              </a:gdLst>
              <a:ahLst/>
              <a:cxnLst>
                <a:cxn ang="0">
                  <a:pos x="T0" y="T1"/>
                </a:cxn>
                <a:cxn ang="0">
                  <a:pos x="T2" y="T3"/>
                </a:cxn>
                <a:cxn ang="0">
                  <a:pos x="T4" y="T5"/>
                </a:cxn>
                <a:cxn ang="0">
                  <a:pos x="T6" y="T7"/>
                </a:cxn>
                <a:cxn ang="0">
                  <a:pos x="T8" y="T9"/>
                </a:cxn>
                <a:cxn ang="0">
                  <a:pos x="T10" y="T11"/>
                </a:cxn>
              </a:cxnLst>
              <a:rect l="0" t="0" r="r" b="b"/>
              <a:pathLst>
                <a:path w="237" h="1007">
                  <a:moveTo>
                    <a:pt x="237" y="974"/>
                  </a:moveTo>
                  <a:lnTo>
                    <a:pt x="119" y="1007"/>
                  </a:lnTo>
                  <a:lnTo>
                    <a:pt x="0" y="974"/>
                  </a:lnTo>
                  <a:lnTo>
                    <a:pt x="0" y="0"/>
                  </a:lnTo>
                  <a:lnTo>
                    <a:pt x="237" y="0"/>
                  </a:lnTo>
                  <a:lnTo>
                    <a:pt x="237" y="974"/>
                  </a:lnTo>
                  <a:close/>
                </a:path>
              </a:pathLst>
            </a:custGeom>
            <a:solidFill>
              <a:srgbClr val="75A56C"/>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latin typeface="Calibri"/>
                <a:ea typeface="宋体" panose="02010600030101010101" pitchFamily="2" charset="-122"/>
                <a:cs typeface="+mn-cs"/>
              </a:endParaRPr>
            </a:p>
          </p:txBody>
        </p:sp>
        <p:cxnSp>
          <p:nvCxnSpPr>
            <p:cNvPr id="16" name="直接连接符 15"/>
            <p:cNvCxnSpPr/>
            <p:nvPr/>
          </p:nvCxnSpPr>
          <p:spPr>
            <a:xfrm flipV="1">
              <a:off x="6515670" y="4830811"/>
              <a:ext cx="0" cy="1236793"/>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6383880" y="4652992"/>
              <a:ext cx="0" cy="124314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bwMode="auto">
          <a:xfrm>
            <a:off x="6075363" y="3096539"/>
            <a:ext cx="4816475" cy="760413"/>
            <a:chOff x="6086956" y="3124444"/>
            <a:chExt cx="4816475" cy="760776"/>
          </a:xfrm>
          <a:solidFill>
            <a:schemeClr val="tx1"/>
          </a:solidFill>
        </p:grpSpPr>
        <p:sp>
          <p:nvSpPr>
            <p:cNvPr id="19" name="Freeform 6"/>
            <p:cNvSpPr/>
            <p:nvPr/>
          </p:nvSpPr>
          <p:spPr bwMode="auto">
            <a:xfrm>
              <a:off x="6086956" y="3124444"/>
              <a:ext cx="4816475" cy="760776"/>
            </a:xfrm>
            <a:custGeom>
              <a:avLst/>
              <a:gdLst>
                <a:gd name="T0" fmla="*/ 702 w 735"/>
                <a:gd name="T1" fmla="*/ 236 h 236"/>
                <a:gd name="T2" fmla="*/ 0 w 735"/>
                <a:gd name="T3" fmla="*/ 236 h 236"/>
                <a:gd name="T4" fmla="*/ 0 w 735"/>
                <a:gd name="T5" fmla="*/ 0 h 236"/>
                <a:gd name="T6" fmla="*/ 702 w 735"/>
                <a:gd name="T7" fmla="*/ 0 h 236"/>
                <a:gd name="T8" fmla="*/ 735 w 735"/>
                <a:gd name="T9" fmla="*/ 118 h 236"/>
                <a:gd name="T10" fmla="*/ 702 w 735"/>
                <a:gd name="T11" fmla="*/ 236 h 236"/>
              </a:gdLst>
              <a:ahLst/>
              <a:cxnLst>
                <a:cxn ang="0">
                  <a:pos x="T0" y="T1"/>
                </a:cxn>
                <a:cxn ang="0">
                  <a:pos x="T2" y="T3"/>
                </a:cxn>
                <a:cxn ang="0">
                  <a:pos x="T4" y="T5"/>
                </a:cxn>
                <a:cxn ang="0">
                  <a:pos x="T6" y="T7"/>
                </a:cxn>
                <a:cxn ang="0">
                  <a:pos x="T8" y="T9"/>
                </a:cxn>
                <a:cxn ang="0">
                  <a:pos x="T10" y="T11"/>
                </a:cxn>
              </a:cxnLst>
              <a:rect l="0" t="0" r="r" b="b"/>
              <a:pathLst>
                <a:path w="735" h="236">
                  <a:moveTo>
                    <a:pt x="702" y="236"/>
                  </a:moveTo>
                  <a:lnTo>
                    <a:pt x="0" y="236"/>
                  </a:lnTo>
                  <a:lnTo>
                    <a:pt x="0" y="0"/>
                  </a:lnTo>
                  <a:lnTo>
                    <a:pt x="702" y="0"/>
                  </a:lnTo>
                  <a:lnTo>
                    <a:pt x="735" y="118"/>
                  </a:lnTo>
                  <a:lnTo>
                    <a:pt x="702" y="236"/>
                  </a:lnTo>
                  <a:close/>
                </a:path>
              </a:pathLst>
            </a:custGeom>
            <a:solidFill>
              <a:srgbClr val="F8C033"/>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latin typeface="Calibri"/>
                <a:ea typeface="宋体" panose="02010600030101010101" pitchFamily="2" charset="-122"/>
                <a:cs typeface="+mn-cs"/>
              </a:endParaRPr>
            </a:p>
          </p:txBody>
        </p:sp>
        <p:grpSp>
          <p:nvGrpSpPr>
            <p:cNvPr id="20" name="组合 1685"/>
            <p:cNvGrpSpPr/>
            <p:nvPr/>
          </p:nvGrpSpPr>
          <p:grpSpPr bwMode="auto">
            <a:xfrm rot="5400000">
              <a:off x="8503566" y="2084344"/>
              <a:ext cx="150253" cy="2840975"/>
              <a:chOff x="5667696" y="1364343"/>
              <a:chExt cx="150253" cy="1826532"/>
            </a:xfrm>
            <a:grpFill/>
          </p:grpSpPr>
          <p:cxnSp>
            <p:nvCxnSpPr>
              <p:cNvPr id="21" name="直接连接符 20"/>
              <p:cNvCxnSpPr/>
              <p:nvPr/>
            </p:nvCxnSpPr>
            <p:spPr>
              <a:xfrm flipV="1">
                <a:off x="5818265" y="1363723"/>
                <a:ext cx="0" cy="1624863"/>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5667380" y="1564790"/>
                <a:ext cx="0" cy="1624863"/>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bwMode="auto">
          <a:xfrm>
            <a:off x="1289050" y="3890963"/>
            <a:ext cx="4786313" cy="765175"/>
            <a:chOff x="1288569" y="3891743"/>
            <a:chExt cx="4786599" cy="764000"/>
          </a:xfrm>
          <a:solidFill>
            <a:schemeClr val="tx1"/>
          </a:solidFill>
        </p:grpSpPr>
        <p:sp>
          <p:nvSpPr>
            <p:cNvPr id="24" name="Freeform 7"/>
            <p:cNvSpPr/>
            <p:nvPr/>
          </p:nvSpPr>
          <p:spPr bwMode="auto">
            <a:xfrm>
              <a:off x="1288569" y="3891743"/>
              <a:ext cx="4786599" cy="764000"/>
            </a:xfrm>
            <a:custGeom>
              <a:avLst/>
              <a:gdLst>
                <a:gd name="T0" fmla="*/ 900 w 900"/>
                <a:gd name="T1" fmla="*/ 237 h 237"/>
                <a:gd name="T2" fmla="*/ 33 w 900"/>
                <a:gd name="T3" fmla="*/ 237 h 237"/>
                <a:gd name="T4" fmla="*/ 0 w 900"/>
                <a:gd name="T5" fmla="*/ 119 h 237"/>
                <a:gd name="T6" fmla="*/ 33 w 900"/>
                <a:gd name="T7" fmla="*/ 0 h 237"/>
                <a:gd name="T8" fmla="*/ 900 w 900"/>
                <a:gd name="T9" fmla="*/ 0 h 237"/>
                <a:gd name="T10" fmla="*/ 900 w 900"/>
                <a:gd name="T11" fmla="*/ 237 h 237"/>
              </a:gdLst>
              <a:ahLst/>
              <a:cxnLst>
                <a:cxn ang="0">
                  <a:pos x="T0" y="T1"/>
                </a:cxn>
                <a:cxn ang="0">
                  <a:pos x="T2" y="T3"/>
                </a:cxn>
                <a:cxn ang="0">
                  <a:pos x="T4" y="T5"/>
                </a:cxn>
                <a:cxn ang="0">
                  <a:pos x="T6" y="T7"/>
                </a:cxn>
                <a:cxn ang="0">
                  <a:pos x="T8" y="T9"/>
                </a:cxn>
                <a:cxn ang="0">
                  <a:pos x="T10" y="T11"/>
                </a:cxn>
              </a:cxnLst>
              <a:rect l="0" t="0" r="r" b="b"/>
              <a:pathLst>
                <a:path w="900" h="237">
                  <a:moveTo>
                    <a:pt x="900" y="237"/>
                  </a:moveTo>
                  <a:lnTo>
                    <a:pt x="33" y="237"/>
                  </a:lnTo>
                  <a:lnTo>
                    <a:pt x="0" y="119"/>
                  </a:lnTo>
                  <a:lnTo>
                    <a:pt x="33" y="0"/>
                  </a:lnTo>
                  <a:lnTo>
                    <a:pt x="900" y="0"/>
                  </a:lnTo>
                  <a:lnTo>
                    <a:pt x="900" y="237"/>
                  </a:lnTo>
                  <a:close/>
                </a:path>
              </a:pathLst>
            </a:custGeom>
            <a:solidFill>
              <a:srgbClr val="F8C033"/>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prstClr val="black"/>
                </a:solidFill>
                <a:effectLst/>
                <a:uLnTx/>
                <a:uFillTx/>
                <a:latin typeface="Calibri"/>
                <a:ea typeface="宋体" panose="02010600030101010101" pitchFamily="2" charset="-122"/>
                <a:cs typeface="+mn-cs"/>
              </a:endParaRPr>
            </a:p>
          </p:txBody>
        </p:sp>
        <p:grpSp>
          <p:nvGrpSpPr>
            <p:cNvPr id="25" name="组合 1688"/>
            <p:cNvGrpSpPr/>
            <p:nvPr/>
          </p:nvGrpSpPr>
          <p:grpSpPr bwMode="auto">
            <a:xfrm rot="5400000">
              <a:off x="3354594" y="2853255"/>
              <a:ext cx="150253" cy="2840975"/>
              <a:chOff x="5667696" y="1364343"/>
              <a:chExt cx="150253" cy="1826532"/>
            </a:xfrm>
            <a:grpFill/>
          </p:grpSpPr>
          <p:cxnSp>
            <p:nvCxnSpPr>
              <p:cNvPr id="26" name="直接连接符 25"/>
              <p:cNvCxnSpPr/>
              <p:nvPr/>
            </p:nvCxnSpPr>
            <p:spPr>
              <a:xfrm flipV="1">
                <a:off x="5817321" y="1363749"/>
                <a:ext cx="0" cy="162496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668326" y="1564827"/>
                <a:ext cx="0" cy="162496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8" name="Oval 1603"/>
          <p:cNvSpPr>
            <a:spLocks noChangeArrowheads="1"/>
          </p:cNvSpPr>
          <p:nvPr/>
        </p:nvSpPr>
        <p:spPr bwMode="auto">
          <a:xfrm>
            <a:off x="5453063" y="4027488"/>
            <a:ext cx="495300" cy="492125"/>
          </a:xfrm>
          <a:prstGeom prst="ellipse">
            <a:avLst/>
          </a:prstGeom>
          <a:solidFill>
            <a:srgbClr val="6397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9" name="Oval 1604"/>
          <p:cNvSpPr>
            <a:spLocks noChangeArrowheads="1"/>
          </p:cNvSpPr>
          <p:nvPr/>
        </p:nvSpPr>
        <p:spPr bwMode="auto">
          <a:xfrm>
            <a:off x="5470226" y="4049524"/>
            <a:ext cx="453617" cy="45295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30" name="组合 1"/>
          <p:cNvGrpSpPr/>
          <p:nvPr/>
        </p:nvGrpSpPr>
        <p:grpSpPr bwMode="auto">
          <a:xfrm>
            <a:off x="5567206" y="4141420"/>
            <a:ext cx="225582" cy="330532"/>
            <a:chOff x="5682057" y="3603931"/>
            <a:chExt cx="225734" cy="331241"/>
          </a:xfrm>
        </p:grpSpPr>
        <p:sp>
          <p:nvSpPr>
            <p:cNvPr id="31" name="Freeform 407"/>
            <p:cNvSpPr>
              <a:spLocks noChangeArrowheads="1"/>
            </p:cNvSpPr>
            <p:nvPr/>
          </p:nvSpPr>
          <p:spPr bwMode="auto">
            <a:xfrm>
              <a:off x="5775295" y="3756056"/>
              <a:ext cx="29444" cy="29444"/>
            </a:xfrm>
            <a:custGeom>
              <a:avLst/>
              <a:gdLst>
                <a:gd name="T0" fmla="*/ 2 w 5"/>
                <a:gd name="T1" fmla="*/ 5 h 5"/>
                <a:gd name="T2" fmla="*/ 1 w 5"/>
                <a:gd name="T3" fmla="*/ 5 h 5"/>
                <a:gd name="T4" fmla="*/ 1 w 5"/>
                <a:gd name="T5" fmla="*/ 3 h 5"/>
                <a:gd name="T6" fmla="*/ 3 w 5"/>
                <a:gd name="T7" fmla="*/ 1 h 5"/>
                <a:gd name="T8" fmla="*/ 4 w 5"/>
                <a:gd name="T9" fmla="*/ 0 h 5"/>
                <a:gd name="T10" fmla="*/ 5 w 5"/>
                <a:gd name="T11" fmla="*/ 2 h 5"/>
                <a:gd name="T12" fmla="*/ 3 w 5"/>
                <a:gd name="T13" fmla="*/ 5 h 5"/>
                <a:gd name="T14" fmla="*/ 2 w 5"/>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2" y="5"/>
                  </a:moveTo>
                  <a:cubicBezTo>
                    <a:pt x="2" y="5"/>
                    <a:pt x="1" y="5"/>
                    <a:pt x="1" y="5"/>
                  </a:cubicBezTo>
                  <a:cubicBezTo>
                    <a:pt x="1" y="5"/>
                    <a:pt x="0" y="4"/>
                    <a:pt x="1" y="3"/>
                  </a:cubicBezTo>
                  <a:cubicBezTo>
                    <a:pt x="3" y="1"/>
                    <a:pt x="3" y="1"/>
                    <a:pt x="3" y="1"/>
                  </a:cubicBezTo>
                  <a:cubicBezTo>
                    <a:pt x="3" y="0"/>
                    <a:pt x="4" y="0"/>
                    <a:pt x="4" y="0"/>
                  </a:cubicBezTo>
                  <a:cubicBezTo>
                    <a:pt x="5" y="1"/>
                    <a:pt x="5" y="1"/>
                    <a:pt x="5" y="2"/>
                  </a:cubicBezTo>
                  <a:cubicBezTo>
                    <a:pt x="3" y="5"/>
                    <a:pt x="3" y="5"/>
                    <a:pt x="3" y="5"/>
                  </a:cubicBezTo>
                  <a:cubicBezTo>
                    <a:pt x="3" y="5"/>
                    <a:pt x="2" y="5"/>
                    <a:pt x="2" y="5"/>
                  </a:cubicBezTo>
                  <a:close/>
                </a:path>
              </a:pathLst>
            </a:custGeom>
            <a:solidFill>
              <a:srgbClr val="6397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2" name="Oval 1605"/>
            <p:cNvSpPr>
              <a:spLocks noChangeArrowheads="1"/>
            </p:cNvSpPr>
            <p:nvPr/>
          </p:nvSpPr>
          <p:spPr bwMode="auto">
            <a:xfrm>
              <a:off x="5775295" y="3900821"/>
              <a:ext cx="34351" cy="34351"/>
            </a:xfrm>
            <a:prstGeom prst="ellipse">
              <a:avLst/>
            </a:prstGeom>
            <a:solidFill>
              <a:srgbClr val="82C2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 name="Freeform 1606"/>
            <p:cNvSpPr>
              <a:spLocks noChangeArrowheads="1"/>
            </p:cNvSpPr>
            <p:nvPr/>
          </p:nvSpPr>
          <p:spPr bwMode="auto">
            <a:xfrm>
              <a:off x="5745851" y="3778139"/>
              <a:ext cx="98145" cy="144765"/>
            </a:xfrm>
            <a:custGeom>
              <a:avLst/>
              <a:gdLst>
                <a:gd name="T0" fmla="*/ 17 w 17"/>
                <a:gd name="T1" fmla="*/ 14 h 25"/>
                <a:gd name="T2" fmla="*/ 10 w 17"/>
                <a:gd name="T3" fmla="*/ 25 h 25"/>
                <a:gd name="T4" fmla="*/ 7 w 17"/>
                <a:gd name="T5" fmla="*/ 25 h 25"/>
                <a:gd name="T6" fmla="*/ 0 w 17"/>
                <a:gd name="T7" fmla="*/ 14 h 25"/>
                <a:gd name="T8" fmla="*/ 0 w 17"/>
                <a:gd name="T9" fmla="*/ 0 h 25"/>
                <a:gd name="T10" fmla="*/ 17 w 17"/>
                <a:gd name="T11" fmla="*/ 0 h 25"/>
                <a:gd name="T12" fmla="*/ 17 w 17"/>
                <a:gd name="T13" fmla="*/ 14 h 25"/>
              </a:gdLst>
              <a:ahLst/>
              <a:cxnLst>
                <a:cxn ang="0">
                  <a:pos x="T0" y="T1"/>
                </a:cxn>
                <a:cxn ang="0">
                  <a:pos x="T2" y="T3"/>
                </a:cxn>
                <a:cxn ang="0">
                  <a:pos x="T4" y="T5"/>
                </a:cxn>
                <a:cxn ang="0">
                  <a:pos x="T6" y="T7"/>
                </a:cxn>
                <a:cxn ang="0">
                  <a:pos x="T8" y="T9"/>
                </a:cxn>
                <a:cxn ang="0">
                  <a:pos x="T10" y="T11"/>
                </a:cxn>
                <a:cxn ang="0">
                  <a:pos x="T12" y="T13"/>
                </a:cxn>
              </a:cxnLst>
              <a:rect l="0" t="0" r="r" b="b"/>
              <a:pathLst>
                <a:path w="17" h="25">
                  <a:moveTo>
                    <a:pt x="17" y="14"/>
                  </a:moveTo>
                  <a:cubicBezTo>
                    <a:pt x="17" y="20"/>
                    <a:pt x="14" y="25"/>
                    <a:pt x="10" y="25"/>
                  </a:cubicBezTo>
                  <a:cubicBezTo>
                    <a:pt x="7" y="25"/>
                    <a:pt x="7" y="25"/>
                    <a:pt x="7" y="25"/>
                  </a:cubicBezTo>
                  <a:cubicBezTo>
                    <a:pt x="3" y="25"/>
                    <a:pt x="0" y="20"/>
                    <a:pt x="0" y="14"/>
                  </a:cubicBezTo>
                  <a:cubicBezTo>
                    <a:pt x="0" y="0"/>
                    <a:pt x="0" y="0"/>
                    <a:pt x="0" y="0"/>
                  </a:cubicBezTo>
                  <a:cubicBezTo>
                    <a:pt x="17" y="0"/>
                    <a:pt x="17" y="0"/>
                    <a:pt x="17" y="0"/>
                  </a:cubicBezTo>
                  <a:lnTo>
                    <a:pt x="17" y="14"/>
                  </a:lnTo>
                  <a:close/>
                </a:path>
              </a:pathLst>
            </a:custGeom>
            <a:solidFill>
              <a:srgbClr val="70C4B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 name="Freeform 1607"/>
            <p:cNvSpPr>
              <a:spLocks noChangeArrowheads="1"/>
            </p:cNvSpPr>
            <p:nvPr/>
          </p:nvSpPr>
          <p:spPr bwMode="auto">
            <a:xfrm>
              <a:off x="5745851" y="3778139"/>
              <a:ext cx="98145" cy="58887"/>
            </a:xfrm>
            <a:custGeom>
              <a:avLst/>
              <a:gdLst>
                <a:gd name="T0" fmla="*/ 0 w 17"/>
                <a:gd name="T1" fmla="*/ 10 h 10"/>
                <a:gd name="T2" fmla="*/ 17 w 17"/>
                <a:gd name="T3" fmla="*/ 3 h 10"/>
                <a:gd name="T4" fmla="*/ 17 w 17"/>
                <a:gd name="T5" fmla="*/ 0 h 10"/>
                <a:gd name="T6" fmla="*/ 17 w 17"/>
                <a:gd name="T7" fmla="*/ 0 h 10"/>
                <a:gd name="T8" fmla="*/ 0 w 17"/>
                <a:gd name="T9" fmla="*/ 7 h 10"/>
                <a:gd name="T10" fmla="*/ 0 w 17"/>
                <a:gd name="T11" fmla="*/ 10 h 10"/>
              </a:gdLst>
              <a:ahLst/>
              <a:cxnLst>
                <a:cxn ang="0">
                  <a:pos x="T0" y="T1"/>
                </a:cxn>
                <a:cxn ang="0">
                  <a:pos x="T2" y="T3"/>
                </a:cxn>
                <a:cxn ang="0">
                  <a:pos x="T4" y="T5"/>
                </a:cxn>
                <a:cxn ang="0">
                  <a:pos x="T6" y="T7"/>
                </a:cxn>
                <a:cxn ang="0">
                  <a:pos x="T8" y="T9"/>
                </a:cxn>
                <a:cxn ang="0">
                  <a:pos x="T10" y="T11"/>
                </a:cxn>
              </a:cxnLst>
              <a:rect l="0" t="0" r="r" b="b"/>
              <a:pathLst>
                <a:path w="17" h="10">
                  <a:moveTo>
                    <a:pt x="0" y="10"/>
                  </a:moveTo>
                  <a:cubicBezTo>
                    <a:pt x="17" y="3"/>
                    <a:pt x="17" y="3"/>
                    <a:pt x="17" y="3"/>
                  </a:cubicBezTo>
                  <a:cubicBezTo>
                    <a:pt x="17" y="0"/>
                    <a:pt x="17" y="0"/>
                    <a:pt x="17" y="0"/>
                  </a:cubicBezTo>
                  <a:cubicBezTo>
                    <a:pt x="17" y="0"/>
                    <a:pt x="17" y="0"/>
                    <a:pt x="17" y="0"/>
                  </a:cubicBezTo>
                  <a:cubicBezTo>
                    <a:pt x="0" y="7"/>
                    <a:pt x="0" y="7"/>
                    <a:pt x="0" y="7"/>
                  </a:cubicBezTo>
                  <a:lnTo>
                    <a:pt x="0" y="10"/>
                  </a:lnTo>
                  <a:close/>
                </a:path>
              </a:pathLst>
            </a:custGeom>
            <a:solidFill>
              <a:srgbClr val="82C2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5" name="Freeform 1608"/>
            <p:cNvSpPr>
              <a:spLocks noChangeArrowheads="1"/>
            </p:cNvSpPr>
            <p:nvPr/>
          </p:nvSpPr>
          <p:spPr bwMode="auto">
            <a:xfrm>
              <a:off x="5745851" y="3812490"/>
              <a:ext cx="98145" cy="58887"/>
            </a:xfrm>
            <a:custGeom>
              <a:avLst/>
              <a:gdLst>
                <a:gd name="T0" fmla="*/ 0 w 17"/>
                <a:gd name="T1" fmla="*/ 8 h 10"/>
                <a:gd name="T2" fmla="*/ 0 w 17"/>
                <a:gd name="T3" fmla="*/ 10 h 10"/>
                <a:gd name="T4" fmla="*/ 17 w 17"/>
                <a:gd name="T5" fmla="*/ 3 h 10"/>
                <a:gd name="T6" fmla="*/ 17 w 17"/>
                <a:gd name="T7" fmla="*/ 0 h 10"/>
                <a:gd name="T8" fmla="*/ 0 w 17"/>
                <a:gd name="T9" fmla="*/ 7 h 10"/>
                <a:gd name="T10" fmla="*/ 0 w 17"/>
                <a:gd name="T11" fmla="*/ 8 h 10"/>
              </a:gdLst>
              <a:ahLst/>
              <a:cxnLst>
                <a:cxn ang="0">
                  <a:pos x="T0" y="T1"/>
                </a:cxn>
                <a:cxn ang="0">
                  <a:pos x="T2" y="T3"/>
                </a:cxn>
                <a:cxn ang="0">
                  <a:pos x="T4" y="T5"/>
                </a:cxn>
                <a:cxn ang="0">
                  <a:pos x="T6" y="T7"/>
                </a:cxn>
                <a:cxn ang="0">
                  <a:pos x="T8" y="T9"/>
                </a:cxn>
                <a:cxn ang="0">
                  <a:pos x="T10" y="T11"/>
                </a:cxn>
              </a:cxnLst>
              <a:rect l="0" t="0" r="r" b="b"/>
              <a:pathLst>
                <a:path w="17" h="10">
                  <a:moveTo>
                    <a:pt x="0" y="8"/>
                  </a:moveTo>
                  <a:cubicBezTo>
                    <a:pt x="0" y="8"/>
                    <a:pt x="0" y="9"/>
                    <a:pt x="0" y="10"/>
                  </a:cubicBezTo>
                  <a:cubicBezTo>
                    <a:pt x="17" y="3"/>
                    <a:pt x="17" y="3"/>
                    <a:pt x="17" y="3"/>
                  </a:cubicBezTo>
                  <a:cubicBezTo>
                    <a:pt x="17" y="0"/>
                    <a:pt x="17" y="0"/>
                    <a:pt x="17" y="0"/>
                  </a:cubicBezTo>
                  <a:cubicBezTo>
                    <a:pt x="0" y="7"/>
                    <a:pt x="0" y="7"/>
                    <a:pt x="0" y="7"/>
                  </a:cubicBezTo>
                  <a:lnTo>
                    <a:pt x="0" y="8"/>
                  </a:lnTo>
                  <a:close/>
                </a:path>
              </a:pathLst>
            </a:custGeom>
            <a:solidFill>
              <a:srgbClr val="70C4B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6" name="Freeform 1609"/>
            <p:cNvSpPr>
              <a:spLocks noChangeArrowheads="1"/>
            </p:cNvSpPr>
            <p:nvPr/>
          </p:nvSpPr>
          <p:spPr bwMode="auto">
            <a:xfrm>
              <a:off x="5745851" y="3841934"/>
              <a:ext cx="98145" cy="58887"/>
            </a:xfrm>
            <a:custGeom>
              <a:avLst/>
              <a:gdLst>
                <a:gd name="T0" fmla="*/ 1 w 17"/>
                <a:gd name="T1" fmla="*/ 10 h 10"/>
                <a:gd name="T2" fmla="*/ 17 w 17"/>
                <a:gd name="T3" fmla="*/ 3 h 10"/>
                <a:gd name="T4" fmla="*/ 17 w 17"/>
                <a:gd name="T5" fmla="*/ 3 h 10"/>
                <a:gd name="T6" fmla="*/ 17 w 17"/>
                <a:gd name="T7" fmla="*/ 0 h 10"/>
                <a:gd name="T8" fmla="*/ 0 w 17"/>
                <a:gd name="T9" fmla="*/ 7 h 10"/>
                <a:gd name="T10" fmla="*/ 1 w 17"/>
                <a:gd name="T11" fmla="*/ 10 h 10"/>
              </a:gdLst>
              <a:ahLst/>
              <a:cxnLst>
                <a:cxn ang="0">
                  <a:pos x="T0" y="T1"/>
                </a:cxn>
                <a:cxn ang="0">
                  <a:pos x="T2" y="T3"/>
                </a:cxn>
                <a:cxn ang="0">
                  <a:pos x="T4" y="T5"/>
                </a:cxn>
                <a:cxn ang="0">
                  <a:pos x="T6" y="T7"/>
                </a:cxn>
                <a:cxn ang="0">
                  <a:pos x="T8" y="T9"/>
                </a:cxn>
                <a:cxn ang="0">
                  <a:pos x="T10" y="T11"/>
                </a:cxn>
              </a:cxnLst>
              <a:rect l="0" t="0" r="r" b="b"/>
              <a:pathLst>
                <a:path w="17" h="10">
                  <a:moveTo>
                    <a:pt x="1" y="10"/>
                  </a:moveTo>
                  <a:cubicBezTo>
                    <a:pt x="17" y="3"/>
                    <a:pt x="17" y="3"/>
                    <a:pt x="17" y="3"/>
                  </a:cubicBezTo>
                  <a:cubicBezTo>
                    <a:pt x="17" y="3"/>
                    <a:pt x="17" y="3"/>
                    <a:pt x="17" y="3"/>
                  </a:cubicBezTo>
                  <a:cubicBezTo>
                    <a:pt x="17" y="0"/>
                    <a:pt x="17" y="0"/>
                    <a:pt x="17" y="0"/>
                  </a:cubicBezTo>
                  <a:cubicBezTo>
                    <a:pt x="0" y="7"/>
                    <a:pt x="0" y="7"/>
                    <a:pt x="0" y="7"/>
                  </a:cubicBezTo>
                  <a:cubicBezTo>
                    <a:pt x="0" y="8"/>
                    <a:pt x="1" y="9"/>
                    <a:pt x="1" y="10"/>
                  </a:cubicBezTo>
                  <a:close/>
                </a:path>
              </a:pathLst>
            </a:custGeom>
            <a:solidFill>
              <a:srgbClr val="82C2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 name="Freeform 1610"/>
            <p:cNvSpPr>
              <a:spLocks noChangeArrowheads="1"/>
            </p:cNvSpPr>
            <p:nvPr/>
          </p:nvSpPr>
          <p:spPr bwMode="auto">
            <a:xfrm>
              <a:off x="5758120" y="3871377"/>
              <a:ext cx="85877" cy="46619"/>
            </a:xfrm>
            <a:custGeom>
              <a:avLst/>
              <a:gdLst>
                <a:gd name="T0" fmla="*/ 3 w 15"/>
                <a:gd name="T1" fmla="*/ 8 h 8"/>
                <a:gd name="T2" fmla="*/ 14 w 15"/>
                <a:gd name="T3" fmla="*/ 4 h 8"/>
                <a:gd name="T4" fmla="*/ 15 w 15"/>
                <a:gd name="T5" fmla="*/ 0 h 8"/>
                <a:gd name="T6" fmla="*/ 0 w 15"/>
                <a:gd name="T7" fmla="*/ 6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14" y="4"/>
                    <a:pt x="14" y="4"/>
                    <a:pt x="14" y="4"/>
                  </a:cubicBezTo>
                  <a:cubicBezTo>
                    <a:pt x="14" y="3"/>
                    <a:pt x="15" y="2"/>
                    <a:pt x="15" y="0"/>
                  </a:cubicBezTo>
                  <a:cubicBezTo>
                    <a:pt x="0" y="6"/>
                    <a:pt x="0" y="6"/>
                    <a:pt x="0" y="6"/>
                  </a:cubicBezTo>
                  <a:cubicBezTo>
                    <a:pt x="1" y="7"/>
                    <a:pt x="2" y="8"/>
                    <a:pt x="3" y="8"/>
                  </a:cubicBezTo>
                  <a:close/>
                </a:path>
              </a:pathLst>
            </a:custGeom>
            <a:solidFill>
              <a:srgbClr val="70C4B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8" name="Oval 1611"/>
            <p:cNvSpPr>
              <a:spLocks noChangeArrowheads="1"/>
            </p:cNvSpPr>
            <p:nvPr/>
          </p:nvSpPr>
          <p:spPr bwMode="auto">
            <a:xfrm>
              <a:off x="5682057" y="3603931"/>
              <a:ext cx="225734" cy="233096"/>
            </a:xfrm>
            <a:prstGeom prst="ellipse">
              <a:avLst/>
            </a:prstGeom>
            <a:solidFill>
              <a:srgbClr val="6397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Oval 1613"/>
            <p:cNvSpPr>
              <a:spLocks noChangeArrowheads="1"/>
            </p:cNvSpPr>
            <p:nvPr/>
          </p:nvSpPr>
          <p:spPr bwMode="auto">
            <a:xfrm>
              <a:off x="5686964" y="3616199"/>
              <a:ext cx="215920" cy="208559"/>
            </a:xfrm>
            <a:prstGeom prst="ellipse">
              <a:avLst/>
            </a:prstGeom>
            <a:solidFill>
              <a:srgbClr val="70C4B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 name="Freeform 1614"/>
            <p:cNvSpPr>
              <a:spLocks noChangeArrowheads="1"/>
            </p:cNvSpPr>
            <p:nvPr/>
          </p:nvSpPr>
          <p:spPr bwMode="auto">
            <a:xfrm>
              <a:off x="5775295" y="3709437"/>
              <a:ext cx="51526" cy="115321"/>
            </a:xfrm>
            <a:custGeom>
              <a:avLst/>
              <a:gdLst>
                <a:gd name="T0" fmla="*/ 8 w 9"/>
                <a:gd name="T1" fmla="*/ 0 h 20"/>
                <a:gd name="T2" fmla="*/ 8 w 9"/>
                <a:gd name="T3" fmla="*/ 0 h 20"/>
                <a:gd name="T4" fmla="*/ 8 w 9"/>
                <a:gd name="T5" fmla="*/ 0 h 20"/>
                <a:gd name="T6" fmla="*/ 6 w 9"/>
                <a:gd name="T7" fmla="*/ 1 h 20"/>
                <a:gd name="T8" fmla="*/ 5 w 9"/>
                <a:gd name="T9" fmla="*/ 1 h 20"/>
                <a:gd name="T10" fmla="*/ 3 w 9"/>
                <a:gd name="T11" fmla="*/ 1 h 20"/>
                <a:gd name="T12" fmla="*/ 1 w 9"/>
                <a:gd name="T13" fmla="*/ 0 h 20"/>
                <a:gd name="T14" fmla="*/ 0 w 9"/>
                <a:gd name="T15" fmla="*/ 1 h 20"/>
                <a:gd name="T16" fmla="*/ 1 w 9"/>
                <a:gd name="T17" fmla="*/ 0 h 20"/>
                <a:gd name="T18" fmla="*/ 3 w 9"/>
                <a:gd name="T19" fmla="*/ 1 h 20"/>
                <a:gd name="T20" fmla="*/ 5 w 9"/>
                <a:gd name="T21" fmla="*/ 1 h 20"/>
                <a:gd name="T22" fmla="*/ 6 w 9"/>
                <a:gd name="T23" fmla="*/ 2 h 20"/>
                <a:gd name="T24" fmla="*/ 7 w 9"/>
                <a:gd name="T25" fmla="*/ 1 h 20"/>
                <a:gd name="T26" fmla="*/ 7 w 9"/>
                <a:gd name="T27" fmla="*/ 1 h 20"/>
                <a:gd name="T28" fmla="*/ 8 w 9"/>
                <a:gd name="T29" fmla="*/ 1 h 20"/>
                <a:gd name="T30" fmla="*/ 4 w 9"/>
                <a:gd name="T31" fmla="*/ 20 h 20"/>
                <a:gd name="T32" fmla="*/ 5 w 9"/>
                <a:gd name="T33" fmla="*/ 20 h 20"/>
                <a:gd name="T34" fmla="*/ 8 w 9"/>
                <a:gd name="T35" fmla="*/ 3 h 20"/>
                <a:gd name="T36" fmla="*/ 8 w 9"/>
                <a:gd name="T37" fmla="*/ 1 h 20"/>
                <a:gd name="T38" fmla="*/ 9 w 9"/>
                <a:gd name="T39" fmla="*/ 1 h 20"/>
                <a:gd name="T40" fmla="*/ 8 w 9"/>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20">
                  <a:moveTo>
                    <a:pt x="8" y="0"/>
                  </a:moveTo>
                  <a:cubicBezTo>
                    <a:pt x="8" y="0"/>
                    <a:pt x="8" y="0"/>
                    <a:pt x="8" y="0"/>
                  </a:cubicBezTo>
                  <a:cubicBezTo>
                    <a:pt x="8" y="0"/>
                    <a:pt x="8" y="0"/>
                    <a:pt x="8" y="0"/>
                  </a:cubicBezTo>
                  <a:cubicBezTo>
                    <a:pt x="6" y="1"/>
                    <a:pt x="6" y="1"/>
                    <a:pt x="6" y="1"/>
                  </a:cubicBezTo>
                  <a:cubicBezTo>
                    <a:pt x="5" y="1"/>
                    <a:pt x="5" y="1"/>
                    <a:pt x="5" y="1"/>
                  </a:cubicBezTo>
                  <a:cubicBezTo>
                    <a:pt x="3" y="1"/>
                    <a:pt x="3" y="1"/>
                    <a:pt x="3" y="1"/>
                  </a:cubicBezTo>
                  <a:cubicBezTo>
                    <a:pt x="1" y="0"/>
                    <a:pt x="1" y="0"/>
                    <a:pt x="1" y="0"/>
                  </a:cubicBezTo>
                  <a:cubicBezTo>
                    <a:pt x="0" y="1"/>
                    <a:pt x="0" y="1"/>
                    <a:pt x="0" y="1"/>
                  </a:cubicBezTo>
                  <a:cubicBezTo>
                    <a:pt x="1" y="0"/>
                    <a:pt x="1" y="0"/>
                    <a:pt x="1" y="0"/>
                  </a:cubicBezTo>
                  <a:cubicBezTo>
                    <a:pt x="3" y="1"/>
                    <a:pt x="3" y="1"/>
                    <a:pt x="3" y="1"/>
                  </a:cubicBezTo>
                  <a:cubicBezTo>
                    <a:pt x="5" y="1"/>
                    <a:pt x="5" y="1"/>
                    <a:pt x="5" y="1"/>
                  </a:cubicBezTo>
                  <a:cubicBezTo>
                    <a:pt x="6" y="2"/>
                    <a:pt x="6" y="2"/>
                    <a:pt x="6" y="2"/>
                  </a:cubicBezTo>
                  <a:cubicBezTo>
                    <a:pt x="7" y="1"/>
                    <a:pt x="7" y="1"/>
                    <a:pt x="7" y="1"/>
                  </a:cubicBezTo>
                  <a:cubicBezTo>
                    <a:pt x="7" y="1"/>
                    <a:pt x="7" y="1"/>
                    <a:pt x="7" y="1"/>
                  </a:cubicBezTo>
                  <a:cubicBezTo>
                    <a:pt x="7" y="1"/>
                    <a:pt x="8" y="1"/>
                    <a:pt x="8" y="1"/>
                  </a:cubicBezTo>
                  <a:cubicBezTo>
                    <a:pt x="4" y="20"/>
                    <a:pt x="4" y="20"/>
                    <a:pt x="4" y="20"/>
                  </a:cubicBezTo>
                  <a:cubicBezTo>
                    <a:pt x="5" y="20"/>
                    <a:pt x="5" y="20"/>
                    <a:pt x="5" y="20"/>
                  </a:cubicBezTo>
                  <a:cubicBezTo>
                    <a:pt x="8" y="3"/>
                    <a:pt x="8" y="3"/>
                    <a:pt x="8" y="3"/>
                  </a:cubicBezTo>
                  <a:cubicBezTo>
                    <a:pt x="8" y="1"/>
                    <a:pt x="8" y="1"/>
                    <a:pt x="8" y="1"/>
                  </a:cubicBezTo>
                  <a:cubicBezTo>
                    <a:pt x="9" y="1"/>
                    <a:pt x="9" y="1"/>
                    <a:pt x="9" y="1"/>
                  </a:cubicBezTo>
                  <a:cubicBezTo>
                    <a:pt x="9" y="0"/>
                    <a:pt x="9" y="0"/>
                    <a:pt x="8" y="0"/>
                  </a:cubicBezTo>
                  <a:close/>
                </a:path>
              </a:pathLst>
            </a:custGeom>
            <a:solidFill>
              <a:srgbClr val="6397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1" name="Freeform 1615"/>
            <p:cNvSpPr>
              <a:spLocks noChangeArrowheads="1"/>
            </p:cNvSpPr>
            <p:nvPr/>
          </p:nvSpPr>
          <p:spPr bwMode="auto">
            <a:xfrm>
              <a:off x="5758120" y="3709437"/>
              <a:ext cx="26990" cy="115321"/>
            </a:xfrm>
            <a:custGeom>
              <a:avLst/>
              <a:gdLst>
                <a:gd name="T0" fmla="*/ 2 w 5"/>
                <a:gd name="T1" fmla="*/ 0 h 20"/>
                <a:gd name="T2" fmla="*/ 2 w 5"/>
                <a:gd name="T3" fmla="*/ 0 h 20"/>
                <a:gd name="T4" fmla="*/ 2 w 5"/>
                <a:gd name="T5" fmla="*/ 0 h 20"/>
                <a:gd name="T6" fmla="*/ 1 w 5"/>
                <a:gd name="T7" fmla="*/ 0 h 20"/>
                <a:gd name="T8" fmla="*/ 0 w 5"/>
                <a:gd name="T9" fmla="*/ 1 h 20"/>
                <a:gd name="T10" fmla="*/ 1 w 5"/>
                <a:gd name="T11" fmla="*/ 1 h 20"/>
                <a:gd name="T12" fmla="*/ 4 w 5"/>
                <a:gd name="T13" fmla="*/ 20 h 20"/>
                <a:gd name="T14" fmla="*/ 5 w 5"/>
                <a:gd name="T15" fmla="*/ 20 h 20"/>
                <a:gd name="T16" fmla="*/ 1 w 5"/>
                <a:gd name="T17" fmla="*/ 1 h 20"/>
                <a:gd name="T18" fmla="*/ 2 w 5"/>
                <a:gd name="T19" fmla="*/ 1 h 20"/>
                <a:gd name="T20" fmla="*/ 3 w 5"/>
                <a:gd name="T21" fmla="*/ 1 h 20"/>
                <a:gd name="T22" fmla="*/ 3 w 5"/>
                <a:gd name="T23" fmla="*/ 1 h 20"/>
                <a:gd name="T24" fmla="*/ 3 w 5"/>
                <a:gd name="T25" fmla="*/ 1 h 20"/>
                <a:gd name="T26" fmla="*/ 2 w 5"/>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20">
                  <a:moveTo>
                    <a:pt x="2" y="0"/>
                  </a:moveTo>
                  <a:cubicBezTo>
                    <a:pt x="2" y="0"/>
                    <a:pt x="2" y="0"/>
                    <a:pt x="2" y="0"/>
                  </a:cubicBezTo>
                  <a:cubicBezTo>
                    <a:pt x="2" y="0"/>
                    <a:pt x="2" y="0"/>
                    <a:pt x="2" y="0"/>
                  </a:cubicBezTo>
                  <a:cubicBezTo>
                    <a:pt x="2" y="0"/>
                    <a:pt x="1" y="0"/>
                    <a:pt x="1" y="0"/>
                  </a:cubicBezTo>
                  <a:cubicBezTo>
                    <a:pt x="0" y="0"/>
                    <a:pt x="0" y="0"/>
                    <a:pt x="0" y="1"/>
                  </a:cubicBezTo>
                  <a:cubicBezTo>
                    <a:pt x="0" y="1"/>
                    <a:pt x="1" y="1"/>
                    <a:pt x="1" y="1"/>
                  </a:cubicBezTo>
                  <a:cubicBezTo>
                    <a:pt x="4" y="20"/>
                    <a:pt x="4" y="20"/>
                    <a:pt x="4" y="20"/>
                  </a:cubicBezTo>
                  <a:cubicBezTo>
                    <a:pt x="5" y="20"/>
                    <a:pt x="5" y="20"/>
                    <a:pt x="5" y="20"/>
                  </a:cubicBezTo>
                  <a:cubicBezTo>
                    <a:pt x="1" y="1"/>
                    <a:pt x="1" y="1"/>
                    <a:pt x="1" y="1"/>
                  </a:cubicBezTo>
                  <a:cubicBezTo>
                    <a:pt x="2" y="1"/>
                    <a:pt x="2" y="1"/>
                    <a:pt x="2" y="1"/>
                  </a:cubicBezTo>
                  <a:cubicBezTo>
                    <a:pt x="3" y="1"/>
                    <a:pt x="3" y="1"/>
                    <a:pt x="3" y="1"/>
                  </a:cubicBezTo>
                  <a:cubicBezTo>
                    <a:pt x="3" y="1"/>
                    <a:pt x="3" y="1"/>
                    <a:pt x="3" y="1"/>
                  </a:cubicBezTo>
                  <a:cubicBezTo>
                    <a:pt x="3" y="1"/>
                    <a:pt x="3" y="1"/>
                    <a:pt x="3" y="1"/>
                  </a:cubicBezTo>
                  <a:lnTo>
                    <a:pt x="2" y="0"/>
                  </a:lnTo>
                  <a:close/>
                </a:path>
              </a:pathLst>
            </a:custGeom>
            <a:solidFill>
              <a:srgbClr val="6397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42" name="组合 41"/>
          <p:cNvGrpSpPr/>
          <p:nvPr/>
        </p:nvGrpSpPr>
        <p:grpSpPr>
          <a:xfrm>
            <a:off x="6186488" y="4024313"/>
            <a:ext cx="495300" cy="501650"/>
            <a:chOff x="7944852" y="4533698"/>
            <a:chExt cx="495300" cy="501650"/>
          </a:xfrm>
        </p:grpSpPr>
        <p:sp>
          <p:nvSpPr>
            <p:cNvPr id="43" name="Freeform 1205"/>
            <p:cNvSpPr>
              <a:spLocks noChangeArrowheads="1"/>
            </p:cNvSpPr>
            <p:nvPr/>
          </p:nvSpPr>
          <p:spPr bwMode="auto">
            <a:xfrm>
              <a:off x="8003699" y="4632061"/>
              <a:ext cx="41684" cy="41804"/>
            </a:xfrm>
            <a:custGeom>
              <a:avLst/>
              <a:gdLst>
                <a:gd name="T0" fmla="*/ 7 w 7"/>
                <a:gd name="T1" fmla="*/ 7 h 7"/>
                <a:gd name="T2" fmla="*/ 7 w 7"/>
                <a:gd name="T3" fmla="*/ 5 h 7"/>
                <a:gd name="T4" fmla="*/ 2 w 7"/>
                <a:gd name="T5" fmla="*/ 1 h 7"/>
                <a:gd name="T6" fmla="*/ 0 w 7"/>
                <a:gd name="T7" fmla="*/ 1 h 7"/>
                <a:gd name="T8" fmla="*/ 0 w 7"/>
                <a:gd name="T9" fmla="*/ 1 h 7"/>
                <a:gd name="T10" fmla="*/ 1 w 7"/>
                <a:gd name="T11" fmla="*/ 3 h 7"/>
                <a:gd name="T12" fmla="*/ 5 w 7"/>
                <a:gd name="T13" fmla="*/ 7 h 7"/>
                <a:gd name="T14" fmla="*/ 7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7" y="7"/>
                  </a:moveTo>
                  <a:cubicBezTo>
                    <a:pt x="7" y="6"/>
                    <a:pt x="7" y="5"/>
                    <a:pt x="7" y="5"/>
                  </a:cubicBezTo>
                  <a:cubicBezTo>
                    <a:pt x="2" y="1"/>
                    <a:pt x="2" y="1"/>
                    <a:pt x="2" y="1"/>
                  </a:cubicBezTo>
                  <a:cubicBezTo>
                    <a:pt x="2" y="0"/>
                    <a:pt x="1" y="0"/>
                    <a:pt x="0" y="1"/>
                  </a:cubicBezTo>
                  <a:cubicBezTo>
                    <a:pt x="0" y="1"/>
                    <a:pt x="0" y="1"/>
                    <a:pt x="0" y="1"/>
                  </a:cubicBezTo>
                  <a:cubicBezTo>
                    <a:pt x="0" y="2"/>
                    <a:pt x="0" y="2"/>
                    <a:pt x="1" y="3"/>
                  </a:cubicBezTo>
                  <a:cubicBezTo>
                    <a:pt x="5" y="7"/>
                    <a:pt x="5" y="7"/>
                    <a:pt x="5" y="7"/>
                  </a:cubicBezTo>
                  <a:cubicBezTo>
                    <a:pt x="6" y="7"/>
                    <a:pt x="7" y="7"/>
                    <a:pt x="7" y="7"/>
                  </a:cubicBezTo>
                  <a:close/>
                </a:path>
              </a:pathLst>
            </a:custGeom>
            <a:solidFill>
              <a:srgbClr val="6397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4" name="Oval 1616"/>
            <p:cNvSpPr>
              <a:spLocks noChangeArrowheads="1"/>
            </p:cNvSpPr>
            <p:nvPr/>
          </p:nvSpPr>
          <p:spPr bwMode="auto">
            <a:xfrm>
              <a:off x="7944852" y="4533698"/>
              <a:ext cx="495300" cy="501650"/>
            </a:xfrm>
            <a:prstGeom prst="ellipse">
              <a:avLst/>
            </a:prstGeom>
            <a:solidFill>
              <a:srgbClr val="6397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5" name="Oval 1617"/>
            <p:cNvSpPr>
              <a:spLocks noChangeArrowheads="1"/>
            </p:cNvSpPr>
            <p:nvPr/>
          </p:nvSpPr>
          <p:spPr bwMode="auto">
            <a:xfrm>
              <a:off x="7962015" y="4558289"/>
              <a:ext cx="453617" cy="45246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46" name="组合 1654"/>
            <p:cNvGrpSpPr/>
            <p:nvPr/>
          </p:nvGrpSpPr>
          <p:grpSpPr bwMode="auto">
            <a:xfrm>
              <a:off x="8008603" y="4609929"/>
              <a:ext cx="367798" cy="349188"/>
              <a:chOff x="5610901" y="3000336"/>
              <a:chExt cx="368046" cy="348417"/>
            </a:xfrm>
          </p:grpSpPr>
          <p:sp>
            <p:nvSpPr>
              <p:cNvPr id="47" name="Freeform 1618"/>
              <p:cNvSpPr>
                <a:spLocks noChangeArrowheads="1"/>
              </p:cNvSpPr>
              <p:nvPr/>
            </p:nvSpPr>
            <p:spPr bwMode="auto">
              <a:xfrm>
                <a:off x="5682057" y="3000336"/>
                <a:ext cx="169301" cy="110414"/>
              </a:xfrm>
              <a:custGeom>
                <a:avLst/>
                <a:gdLst>
                  <a:gd name="T0" fmla="*/ 11 w 29"/>
                  <a:gd name="T1" fmla="*/ 0 h 19"/>
                  <a:gd name="T2" fmla="*/ 0 w 29"/>
                  <a:gd name="T3" fmla="*/ 11 h 19"/>
                  <a:gd name="T4" fmla="*/ 9 w 29"/>
                  <a:gd name="T5" fmla="*/ 19 h 19"/>
                  <a:gd name="T6" fmla="*/ 29 w 29"/>
                  <a:gd name="T7" fmla="*/ 0 h 19"/>
                  <a:gd name="T8" fmla="*/ 11 w 29"/>
                  <a:gd name="T9" fmla="*/ 0 h 19"/>
                </a:gdLst>
                <a:ahLst/>
                <a:cxnLst>
                  <a:cxn ang="0">
                    <a:pos x="T0" y="T1"/>
                  </a:cxn>
                  <a:cxn ang="0">
                    <a:pos x="T2" y="T3"/>
                  </a:cxn>
                  <a:cxn ang="0">
                    <a:pos x="T4" y="T5"/>
                  </a:cxn>
                  <a:cxn ang="0">
                    <a:pos x="T6" y="T7"/>
                  </a:cxn>
                  <a:cxn ang="0">
                    <a:pos x="T8" y="T9"/>
                  </a:cxn>
                </a:cxnLst>
                <a:rect l="0" t="0" r="r" b="b"/>
                <a:pathLst>
                  <a:path w="29" h="19">
                    <a:moveTo>
                      <a:pt x="11" y="0"/>
                    </a:moveTo>
                    <a:cubicBezTo>
                      <a:pt x="7" y="2"/>
                      <a:pt x="0" y="11"/>
                      <a:pt x="0" y="11"/>
                    </a:cubicBezTo>
                    <a:cubicBezTo>
                      <a:pt x="9" y="19"/>
                      <a:pt x="9" y="19"/>
                      <a:pt x="9" y="19"/>
                    </a:cubicBezTo>
                    <a:cubicBezTo>
                      <a:pt x="9" y="19"/>
                      <a:pt x="20" y="4"/>
                      <a:pt x="29" y="0"/>
                    </a:cubicBezTo>
                    <a:lnTo>
                      <a:pt x="11"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8" name="Freeform 1619"/>
              <p:cNvSpPr>
                <a:spLocks noChangeArrowheads="1"/>
              </p:cNvSpPr>
              <p:nvPr/>
            </p:nvSpPr>
            <p:spPr bwMode="auto">
              <a:xfrm>
                <a:off x="5745851" y="3000336"/>
                <a:ext cx="179115" cy="122682"/>
              </a:xfrm>
              <a:custGeom>
                <a:avLst/>
                <a:gdLst>
                  <a:gd name="T0" fmla="*/ 31 w 31"/>
                  <a:gd name="T1" fmla="*/ 4 h 21"/>
                  <a:gd name="T2" fmla="*/ 28 w 31"/>
                  <a:gd name="T3" fmla="*/ 21 h 21"/>
                  <a:gd name="T4" fmla="*/ 11 w 31"/>
                  <a:gd name="T5" fmla="*/ 18 h 21"/>
                  <a:gd name="T6" fmla="*/ 16 w 31"/>
                  <a:gd name="T7" fmla="*/ 14 h 21"/>
                  <a:gd name="T8" fmla="*/ 0 w 31"/>
                  <a:gd name="T9" fmla="*/ 0 h 21"/>
                  <a:gd name="T10" fmla="*/ 18 w 31"/>
                  <a:gd name="T11" fmla="*/ 0 h 21"/>
                  <a:gd name="T12" fmla="*/ 26 w 31"/>
                  <a:gd name="T13" fmla="*/ 7 h 21"/>
                  <a:gd name="T14" fmla="*/ 31 w 3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1">
                    <a:moveTo>
                      <a:pt x="31" y="4"/>
                    </a:moveTo>
                    <a:cubicBezTo>
                      <a:pt x="28" y="21"/>
                      <a:pt x="28" y="21"/>
                      <a:pt x="28" y="21"/>
                    </a:cubicBezTo>
                    <a:cubicBezTo>
                      <a:pt x="11" y="18"/>
                      <a:pt x="11" y="18"/>
                      <a:pt x="11" y="18"/>
                    </a:cubicBezTo>
                    <a:cubicBezTo>
                      <a:pt x="16" y="14"/>
                      <a:pt x="16" y="14"/>
                      <a:pt x="16" y="14"/>
                    </a:cubicBezTo>
                    <a:cubicBezTo>
                      <a:pt x="12" y="10"/>
                      <a:pt x="4" y="1"/>
                      <a:pt x="0" y="0"/>
                    </a:cubicBezTo>
                    <a:cubicBezTo>
                      <a:pt x="18" y="0"/>
                      <a:pt x="18" y="0"/>
                      <a:pt x="18" y="0"/>
                    </a:cubicBezTo>
                    <a:cubicBezTo>
                      <a:pt x="21" y="2"/>
                      <a:pt x="24" y="5"/>
                      <a:pt x="26" y="7"/>
                    </a:cubicBezTo>
                    <a:lnTo>
                      <a:pt x="31" y="4"/>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9" name="Freeform 1620"/>
              <p:cNvSpPr>
                <a:spLocks noChangeArrowheads="1"/>
              </p:cNvSpPr>
              <p:nvPr/>
            </p:nvSpPr>
            <p:spPr bwMode="auto">
              <a:xfrm>
                <a:off x="5630531" y="3208895"/>
                <a:ext cx="149672" cy="117775"/>
              </a:xfrm>
              <a:custGeom>
                <a:avLst/>
                <a:gdLst>
                  <a:gd name="T0" fmla="*/ 9 w 26"/>
                  <a:gd name="T1" fmla="*/ 16 h 20"/>
                  <a:gd name="T2" fmla="*/ 24 w 26"/>
                  <a:gd name="T3" fmla="*/ 20 h 20"/>
                  <a:gd name="T4" fmla="*/ 26 w 26"/>
                  <a:gd name="T5" fmla="*/ 8 h 20"/>
                  <a:gd name="T6" fmla="*/ 0 w 26"/>
                  <a:gd name="T7" fmla="*/ 0 h 20"/>
                  <a:gd name="T8" fmla="*/ 9 w 26"/>
                  <a:gd name="T9" fmla="*/ 16 h 20"/>
                </a:gdLst>
                <a:ahLst/>
                <a:cxnLst>
                  <a:cxn ang="0">
                    <a:pos x="T0" y="T1"/>
                  </a:cxn>
                  <a:cxn ang="0">
                    <a:pos x="T2" y="T3"/>
                  </a:cxn>
                  <a:cxn ang="0">
                    <a:pos x="T4" y="T5"/>
                  </a:cxn>
                  <a:cxn ang="0">
                    <a:pos x="T6" y="T7"/>
                  </a:cxn>
                  <a:cxn ang="0">
                    <a:pos x="T8" y="T9"/>
                  </a:cxn>
                </a:cxnLst>
                <a:rect l="0" t="0" r="r" b="b"/>
                <a:pathLst>
                  <a:path w="26" h="20">
                    <a:moveTo>
                      <a:pt x="9" y="16"/>
                    </a:moveTo>
                    <a:cubicBezTo>
                      <a:pt x="12" y="19"/>
                      <a:pt x="24" y="20"/>
                      <a:pt x="24" y="20"/>
                    </a:cubicBezTo>
                    <a:cubicBezTo>
                      <a:pt x="26" y="8"/>
                      <a:pt x="26" y="8"/>
                      <a:pt x="26" y="8"/>
                    </a:cubicBezTo>
                    <a:cubicBezTo>
                      <a:pt x="26" y="8"/>
                      <a:pt x="7" y="6"/>
                      <a:pt x="0" y="0"/>
                    </a:cubicBezTo>
                    <a:lnTo>
                      <a:pt x="9" y="16"/>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0" name="Freeform 1621"/>
              <p:cNvSpPr>
                <a:spLocks noChangeArrowheads="1"/>
              </p:cNvSpPr>
              <p:nvPr/>
            </p:nvSpPr>
            <p:spPr bwMode="auto">
              <a:xfrm>
                <a:off x="5610901" y="3098481"/>
                <a:ext cx="130043" cy="203652"/>
              </a:xfrm>
              <a:custGeom>
                <a:avLst/>
                <a:gdLst>
                  <a:gd name="T0" fmla="*/ 0 w 22"/>
                  <a:gd name="T1" fmla="*/ 7 h 35"/>
                  <a:gd name="T2" fmla="*/ 16 w 22"/>
                  <a:gd name="T3" fmla="*/ 0 h 35"/>
                  <a:gd name="T4" fmla="*/ 22 w 22"/>
                  <a:gd name="T5" fmla="*/ 17 h 35"/>
                  <a:gd name="T6" fmla="*/ 16 w 22"/>
                  <a:gd name="T7" fmla="*/ 14 h 35"/>
                  <a:gd name="T8" fmla="*/ 12 w 22"/>
                  <a:gd name="T9" fmla="*/ 35 h 35"/>
                  <a:gd name="T10" fmla="*/ 3 w 22"/>
                  <a:gd name="T11" fmla="*/ 19 h 35"/>
                  <a:gd name="T12" fmla="*/ 5 w 22"/>
                  <a:gd name="T13" fmla="*/ 9 h 35"/>
                  <a:gd name="T14" fmla="*/ 0 w 22"/>
                  <a:gd name="T15" fmla="*/ 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5">
                    <a:moveTo>
                      <a:pt x="0" y="7"/>
                    </a:moveTo>
                    <a:cubicBezTo>
                      <a:pt x="16" y="0"/>
                      <a:pt x="16" y="0"/>
                      <a:pt x="16" y="0"/>
                    </a:cubicBezTo>
                    <a:cubicBezTo>
                      <a:pt x="22" y="17"/>
                      <a:pt x="22" y="17"/>
                      <a:pt x="22" y="17"/>
                    </a:cubicBezTo>
                    <a:cubicBezTo>
                      <a:pt x="16" y="14"/>
                      <a:pt x="16" y="14"/>
                      <a:pt x="16" y="14"/>
                    </a:cubicBezTo>
                    <a:cubicBezTo>
                      <a:pt x="14" y="20"/>
                      <a:pt x="11" y="31"/>
                      <a:pt x="12" y="35"/>
                    </a:cubicBezTo>
                    <a:cubicBezTo>
                      <a:pt x="3" y="19"/>
                      <a:pt x="3" y="19"/>
                      <a:pt x="3" y="19"/>
                    </a:cubicBezTo>
                    <a:cubicBezTo>
                      <a:pt x="3" y="15"/>
                      <a:pt x="4" y="11"/>
                      <a:pt x="5" y="9"/>
                    </a:cubicBezTo>
                    <a:lnTo>
                      <a:pt x="0" y="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1" name="Freeform 1622"/>
              <p:cNvSpPr>
                <a:spLocks noChangeArrowheads="1"/>
              </p:cNvSpPr>
              <p:nvPr/>
            </p:nvSpPr>
            <p:spPr bwMode="auto">
              <a:xfrm>
                <a:off x="5885709" y="3115657"/>
                <a:ext cx="93238" cy="181569"/>
              </a:xfrm>
              <a:custGeom>
                <a:avLst/>
                <a:gdLst>
                  <a:gd name="T0" fmla="*/ 15 w 16"/>
                  <a:gd name="T1" fmla="*/ 15 h 31"/>
                  <a:gd name="T2" fmla="*/ 11 w 16"/>
                  <a:gd name="T3" fmla="*/ 0 h 31"/>
                  <a:gd name="T4" fmla="*/ 0 w 16"/>
                  <a:gd name="T5" fmla="*/ 4 h 31"/>
                  <a:gd name="T6" fmla="*/ 6 w 16"/>
                  <a:gd name="T7" fmla="*/ 31 h 31"/>
                  <a:gd name="T8" fmla="*/ 15 w 16"/>
                  <a:gd name="T9" fmla="*/ 15 h 31"/>
                </a:gdLst>
                <a:ahLst/>
                <a:cxnLst>
                  <a:cxn ang="0">
                    <a:pos x="T0" y="T1"/>
                  </a:cxn>
                  <a:cxn ang="0">
                    <a:pos x="T2" y="T3"/>
                  </a:cxn>
                  <a:cxn ang="0">
                    <a:pos x="T4" y="T5"/>
                  </a:cxn>
                  <a:cxn ang="0">
                    <a:pos x="T6" y="T7"/>
                  </a:cxn>
                  <a:cxn ang="0">
                    <a:pos x="T8" y="T9"/>
                  </a:cxn>
                </a:cxnLst>
                <a:rect l="0" t="0" r="r" b="b"/>
                <a:pathLst>
                  <a:path w="16" h="31">
                    <a:moveTo>
                      <a:pt x="15" y="15"/>
                    </a:moveTo>
                    <a:cubicBezTo>
                      <a:pt x="16" y="11"/>
                      <a:pt x="11" y="0"/>
                      <a:pt x="11" y="0"/>
                    </a:cubicBezTo>
                    <a:cubicBezTo>
                      <a:pt x="0" y="4"/>
                      <a:pt x="0" y="4"/>
                      <a:pt x="0" y="4"/>
                    </a:cubicBezTo>
                    <a:cubicBezTo>
                      <a:pt x="0" y="4"/>
                      <a:pt x="8" y="22"/>
                      <a:pt x="6" y="31"/>
                    </a:cubicBezTo>
                    <a:lnTo>
                      <a:pt x="15" y="1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2" name="Freeform 1623"/>
              <p:cNvSpPr>
                <a:spLocks noChangeArrowheads="1"/>
              </p:cNvSpPr>
              <p:nvPr/>
            </p:nvSpPr>
            <p:spPr bwMode="auto">
              <a:xfrm>
                <a:off x="5785110" y="3203988"/>
                <a:ext cx="186476" cy="144765"/>
              </a:xfrm>
              <a:custGeom>
                <a:avLst/>
                <a:gdLst>
                  <a:gd name="T0" fmla="*/ 14 w 32"/>
                  <a:gd name="T1" fmla="*/ 25 h 25"/>
                  <a:gd name="T2" fmla="*/ 0 w 32"/>
                  <a:gd name="T3" fmla="*/ 15 h 25"/>
                  <a:gd name="T4" fmla="*/ 11 w 32"/>
                  <a:gd name="T5" fmla="*/ 1 h 25"/>
                  <a:gd name="T6" fmla="*/ 12 w 32"/>
                  <a:gd name="T7" fmla="*/ 7 h 25"/>
                  <a:gd name="T8" fmla="*/ 32 w 32"/>
                  <a:gd name="T9" fmla="*/ 0 h 25"/>
                  <a:gd name="T10" fmla="*/ 23 w 32"/>
                  <a:gd name="T11" fmla="*/ 16 h 25"/>
                  <a:gd name="T12" fmla="*/ 13 w 32"/>
                  <a:gd name="T13" fmla="*/ 20 h 25"/>
                  <a:gd name="T14" fmla="*/ 14 w 32"/>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5">
                    <a:moveTo>
                      <a:pt x="14" y="25"/>
                    </a:moveTo>
                    <a:cubicBezTo>
                      <a:pt x="0" y="15"/>
                      <a:pt x="0" y="15"/>
                      <a:pt x="0" y="15"/>
                    </a:cubicBezTo>
                    <a:cubicBezTo>
                      <a:pt x="11" y="1"/>
                      <a:pt x="11" y="1"/>
                      <a:pt x="11" y="1"/>
                    </a:cubicBezTo>
                    <a:cubicBezTo>
                      <a:pt x="12" y="7"/>
                      <a:pt x="12" y="7"/>
                      <a:pt x="12" y="7"/>
                    </a:cubicBezTo>
                    <a:cubicBezTo>
                      <a:pt x="18" y="6"/>
                      <a:pt x="30" y="3"/>
                      <a:pt x="32" y="0"/>
                    </a:cubicBezTo>
                    <a:cubicBezTo>
                      <a:pt x="23" y="16"/>
                      <a:pt x="23" y="16"/>
                      <a:pt x="23" y="16"/>
                    </a:cubicBezTo>
                    <a:cubicBezTo>
                      <a:pt x="20" y="18"/>
                      <a:pt x="16" y="19"/>
                      <a:pt x="13" y="20"/>
                    </a:cubicBezTo>
                    <a:lnTo>
                      <a:pt x="14" y="2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53" name="Oval 1624"/>
          <p:cNvSpPr>
            <a:spLocks noChangeArrowheads="1"/>
          </p:cNvSpPr>
          <p:nvPr/>
        </p:nvSpPr>
        <p:spPr bwMode="auto">
          <a:xfrm>
            <a:off x="6186488" y="3254375"/>
            <a:ext cx="495300" cy="500063"/>
          </a:xfrm>
          <a:prstGeom prst="ellipse">
            <a:avLst/>
          </a:prstGeom>
          <a:solidFill>
            <a:srgbClr val="6397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4" name="Oval 1625"/>
          <p:cNvSpPr>
            <a:spLocks noChangeArrowheads="1"/>
          </p:cNvSpPr>
          <p:nvPr/>
        </p:nvSpPr>
        <p:spPr bwMode="auto">
          <a:xfrm>
            <a:off x="6203652" y="3278889"/>
            <a:ext cx="453617" cy="451037"/>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55" name="组合 1653"/>
          <p:cNvGrpSpPr/>
          <p:nvPr/>
        </p:nvGrpSpPr>
        <p:grpSpPr bwMode="auto">
          <a:xfrm>
            <a:off x="6312120" y="3310618"/>
            <a:ext cx="259910" cy="338278"/>
            <a:chOff x="6263569" y="2988068"/>
            <a:chExt cx="260085" cy="338602"/>
          </a:xfrm>
        </p:grpSpPr>
        <p:sp>
          <p:nvSpPr>
            <p:cNvPr id="56" name="Rectangle 1626"/>
            <p:cNvSpPr>
              <a:spLocks noChangeArrowheads="1"/>
            </p:cNvSpPr>
            <p:nvPr/>
          </p:nvSpPr>
          <p:spPr bwMode="auto">
            <a:xfrm>
              <a:off x="6293012" y="3115657"/>
              <a:ext cx="201198" cy="203652"/>
            </a:xfrm>
            <a:prstGeom prst="rect">
              <a:avLst/>
            </a:prstGeom>
            <a:solidFill>
              <a:srgbClr val="70C4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7" name="Rectangle 1627"/>
            <p:cNvSpPr>
              <a:spLocks noChangeArrowheads="1"/>
            </p:cNvSpPr>
            <p:nvPr/>
          </p:nvSpPr>
          <p:spPr bwMode="auto">
            <a:xfrm>
              <a:off x="6315095" y="3145101"/>
              <a:ext cx="58887" cy="76063"/>
            </a:xfrm>
            <a:prstGeom prst="rect">
              <a:avLst/>
            </a:prstGeom>
            <a:solidFill>
              <a:srgbClr val="82C2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8" name="Rectangle 1628"/>
            <p:cNvSpPr>
              <a:spLocks noChangeArrowheads="1"/>
            </p:cNvSpPr>
            <p:nvPr/>
          </p:nvSpPr>
          <p:spPr bwMode="auto">
            <a:xfrm>
              <a:off x="6413240" y="3145101"/>
              <a:ext cx="53980" cy="76063"/>
            </a:xfrm>
            <a:prstGeom prst="rect">
              <a:avLst/>
            </a:prstGeom>
            <a:solidFill>
              <a:srgbClr val="82C2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9" name="Rectangle 1629"/>
            <p:cNvSpPr>
              <a:spLocks noChangeArrowheads="1"/>
            </p:cNvSpPr>
            <p:nvPr/>
          </p:nvSpPr>
          <p:spPr bwMode="auto">
            <a:xfrm>
              <a:off x="6320002" y="3150008"/>
              <a:ext cx="24536" cy="294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0" name="Rectangle 1630"/>
            <p:cNvSpPr>
              <a:spLocks noChangeArrowheads="1"/>
            </p:cNvSpPr>
            <p:nvPr/>
          </p:nvSpPr>
          <p:spPr bwMode="auto">
            <a:xfrm>
              <a:off x="6344539" y="3150008"/>
              <a:ext cx="22083" cy="294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1" name="Rectangle 1631"/>
            <p:cNvSpPr>
              <a:spLocks noChangeArrowheads="1"/>
            </p:cNvSpPr>
            <p:nvPr/>
          </p:nvSpPr>
          <p:spPr bwMode="auto">
            <a:xfrm>
              <a:off x="6320002" y="3186812"/>
              <a:ext cx="24536" cy="343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2" name="Rectangle 1632"/>
            <p:cNvSpPr>
              <a:spLocks noChangeArrowheads="1"/>
            </p:cNvSpPr>
            <p:nvPr/>
          </p:nvSpPr>
          <p:spPr bwMode="auto">
            <a:xfrm>
              <a:off x="6344539" y="3186812"/>
              <a:ext cx="22083" cy="343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3" name="Rectangle 1633"/>
            <p:cNvSpPr>
              <a:spLocks noChangeArrowheads="1"/>
            </p:cNvSpPr>
            <p:nvPr/>
          </p:nvSpPr>
          <p:spPr bwMode="auto">
            <a:xfrm>
              <a:off x="6420601" y="3150008"/>
              <a:ext cx="17175" cy="294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4" name="Rectangle 1634"/>
            <p:cNvSpPr>
              <a:spLocks noChangeArrowheads="1"/>
            </p:cNvSpPr>
            <p:nvPr/>
          </p:nvSpPr>
          <p:spPr bwMode="auto">
            <a:xfrm>
              <a:off x="6442684" y="3150008"/>
              <a:ext cx="17175" cy="294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5" name="Rectangle 1635"/>
            <p:cNvSpPr>
              <a:spLocks noChangeArrowheads="1"/>
            </p:cNvSpPr>
            <p:nvPr/>
          </p:nvSpPr>
          <p:spPr bwMode="auto">
            <a:xfrm>
              <a:off x="6420601" y="3186812"/>
              <a:ext cx="17175" cy="343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6" name="Rectangle 1636"/>
            <p:cNvSpPr>
              <a:spLocks noChangeArrowheads="1"/>
            </p:cNvSpPr>
            <p:nvPr/>
          </p:nvSpPr>
          <p:spPr bwMode="auto">
            <a:xfrm>
              <a:off x="6442684" y="3186812"/>
              <a:ext cx="17175" cy="343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7" name="Rectangle 1637"/>
            <p:cNvSpPr>
              <a:spLocks noChangeArrowheads="1"/>
            </p:cNvSpPr>
            <p:nvPr/>
          </p:nvSpPr>
          <p:spPr bwMode="auto">
            <a:xfrm>
              <a:off x="6366621" y="3238339"/>
              <a:ext cx="53980" cy="76063"/>
            </a:xfrm>
            <a:prstGeom prst="rect">
              <a:avLst/>
            </a:prstGeom>
            <a:solidFill>
              <a:srgbClr val="82C2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8" name="Rectangle 1638"/>
            <p:cNvSpPr>
              <a:spLocks noChangeArrowheads="1"/>
            </p:cNvSpPr>
            <p:nvPr/>
          </p:nvSpPr>
          <p:spPr bwMode="auto">
            <a:xfrm>
              <a:off x="6373982" y="3243246"/>
              <a:ext cx="39258" cy="63795"/>
            </a:xfrm>
            <a:prstGeom prst="rect">
              <a:avLst/>
            </a:prstGeom>
            <a:solidFill>
              <a:srgbClr val="70C4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9" name="Rectangle 1639"/>
            <p:cNvSpPr>
              <a:spLocks noChangeArrowheads="1"/>
            </p:cNvSpPr>
            <p:nvPr/>
          </p:nvSpPr>
          <p:spPr bwMode="auto">
            <a:xfrm>
              <a:off x="6356807" y="3307041"/>
              <a:ext cx="68702" cy="19629"/>
            </a:xfrm>
            <a:prstGeom prst="rect">
              <a:avLst/>
            </a:prstGeom>
            <a:solidFill>
              <a:srgbClr val="82C2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0" name="Oval 1640"/>
            <p:cNvSpPr>
              <a:spLocks noChangeArrowheads="1"/>
            </p:cNvSpPr>
            <p:nvPr/>
          </p:nvSpPr>
          <p:spPr bwMode="auto">
            <a:xfrm>
              <a:off x="6408333" y="3280051"/>
              <a:ext cx="4907" cy="4907"/>
            </a:xfrm>
            <a:prstGeom prst="ellipse">
              <a:avLst/>
            </a:prstGeom>
            <a:solidFill>
              <a:srgbClr val="82C2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1" name="Freeform 1641"/>
            <p:cNvSpPr>
              <a:spLocks noChangeArrowheads="1"/>
            </p:cNvSpPr>
            <p:nvPr/>
          </p:nvSpPr>
          <p:spPr bwMode="auto">
            <a:xfrm>
              <a:off x="6263569" y="2988068"/>
              <a:ext cx="260085" cy="139857"/>
            </a:xfrm>
            <a:custGeom>
              <a:avLst/>
              <a:gdLst>
                <a:gd name="T0" fmla="*/ 0 w 106"/>
                <a:gd name="T1" fmla="*/ 57 h 57"/>
                <a:gd name="T2" fmla="*/ 52 w 106"/>
                <a:gd name="T3" fmla="*/ 0 h 57"/>
                <a:gd name="T4" fmla="*/ 106 w 106"/>
                <a:gd name="T5" fmla="*/ 57 h 57"/>
                <a:gd name="T6" fmla="*/ 0 w 106"/>
                <a:gd name="T7" fmla="*/ 57 h 57"/>
              </a:gdLst>
              <a:ahLst/>
              <a:cxnLst>
                <a:cxn ang="0">
                  <a:pos x="T0" y="T1"/>
                </a:cxn>
                <a:cxn ang="0">
                  <a:pos x="T2" y="T3"/>
                </a:cxn>
                <a:cxn ang="0">
                  <a:pos x="T4" y="T5"/>
                </a:cxn>
                <a:cxn ang="0">
                  <a:pos x="T6" y="T7"/>
                </a:cxn>
              </a:cxnLst>
              <a:rect l="0" t="0" r="r" b="b"/>
              <a:pathLst>
                <a:path w="106" h="57">
                  <a:moveTo>
                    <a:pt x="0" y="57"/>
                  </a:moveTo>
                  <a:lnTo>
                    <a:pt x="52" y="0"/>
                  </a:lnTo>
                  <a:lnTo>
                    <a:pt x="106" y="57"/>
                  </a:lnTo>
                  <a:lnTo>
                    <a:pt x="0" y="57"/>
                  </a:lnTo>
                  <a:close/>
                </a:path>
              </a:pathLst>
            </a:custGeom>
            <a:solidFill>
              <a:srgbClr val="82C2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2" name="Freeform 1642"/>
            <p:cNvSpPr>
              <a:spLocks noChangeArrowheads="1"/>
            </p:cNvSpPr>
            <p:nvPr/>
          </p:nvSpPr>
          <p:spPr bwMode="auto">
            <a:xfrm>
              <a:off x="6293012" y="3005243"/>
              <a:ext cx="201198" cy="110414"/>
            </a:xfrm>
            <a:custGeom>
              <a:avLst/>
              <a:gdLst>
                <a:gd name="T0" fmla="*/ 0 w 82"/>
                <a:gd name="T1" fmla="*/ 45 h 45"/>
                <a:gd name="T2" fmla="*/ 40 w 82"/>
                <a:gd name="T3" fmla="*/ 0 h 45"/>
                <a:gd name="T4" fmla="*/ 82 w 82"/>
                <a:gd name="T5" fmla="*/ 45 h 45"/>
                <a:gd name="T6" fmla="*/ 0 w 82"/>
                <a:gd name="T7" fmla="*/ 45 h 45"/>
              </a:gdLst>
              <a:ahLst/>
              <a:cxnLst>
                <a:cxn ang="0">
                  <a:pos x="T0" y="T1"/>
                </a:cxn>
                <a:cxn ang="0">
                  <a:pos x="T2" y="T3"/>
                </a:cxn>
                <a:cxn ang="0">
                  <a:pos x="T4" y="T5"/>
                </a:cxn>
                <a:cxn ang="0">
                  <a:pos x="T6" y="T7"/>
                </a:cxn>
              </a:cxnLst>
              <a:rect l="0" t="0" r="r" b="b"/>
              <a:pathLst>
                <a:path w="82" h="45">
                  <a:moveTo>
                    <a:pt x="0" y="45"/>
                  </a:moveTo>
                  <a:lnTo>
                    <a:pt x="40" y="0"/>
                  </a:lnTo>
                  <a:lnTo>
                    <a:pt x="82" y="45"/>
                  </a:lnTo>
                  <a:lnTo>
                    <a:pt x="0" y="45"/>
                  </a:lnTo>
                  <a:close/>
                </a:path>
              </a:pathLst>
            </a:custGeom>
            <a:solidFill>
              <a:srgbClr val="70C4B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3" name="Freeform 1643"/>
            <p:cNvSpPr>
              <a:spLocks noChangeArrowheads="1"/>
            </p:cNvSpPr>
            <p:nvPr/>
          </p:nvSpPr>
          <p:spPr bwMode="auto">
            <a:xfrm>
              <a:off x="6361714" y="3069038"/>
              <a:ext cx="58887" cy="29444"/>
            </a:xfrm>
            <a:custGeom>
              <a:avLst/>
              <a:gdLst>
                <a:gd name="T0" fmla="*/ 10 w 10"/>
                <a:gd name="T1" fmla="*/ 5 h 5"/>
                <a:gd name="T2" fmla="*/ 0 w 10"/>
                <a:gd name="T3" fmla="*/ 5 h 5"/>
                <a:gd name="T4" fmla="*/ 5 w 10"/>
                <a:gd name="T5" fmla="*/ 0 h 5"/>
                <a:gd name="T6" fmla="*/ 10 w 10"/>
                <a:gd name="T7" fmla="*/ 5 h 5"/>
              </a:gdLst>
              <a:ahLst/>
              <a:cxnLst>
                <a:cxn ang="0">
                  <a:pos x="T0" y="T1"/>
                </a:cxn>
                <a:cxn ang="0">
                  <a:pos x="T2" y="T3"/>
                </a:cxn>
                <a:cxn ang="0">
                  <a:pos x="T4" y="T5"/>
                </a:cxn>
                <a:cxn ang="0">
                  <a:pos x="T6" y="T7"/>
                </a:cxn>
              </a:cxnLst>
              <a:rect l="0" t="0" r="r" b="b"/>
              <a:pathLst>
                <a:path w="10" h="5">
                  <a:moveTo>
                    <a:pt x="10" y="5"/>
                  </a:moveTo>
                  <a:cubicBezTo>
                    <a:pt x="0" y="5"/>
                    <a:pt x="0" y="5"/>
                    <a:pt x="0" y="5"/>
                  </a:cubicBezTo>
                  <a:cubicBezTo>
                    <a:pt x="0" y="2"/>
                    <a:pt x="3" y="0"/>
                    <a:pt x="5" y="0"/>
                  </a:cubicBezTo>
                  <a:cubicBezTo>
                    <a:pt x="8" y="0"/>
                    <a:pt x="10" y="2"/>
                    <a:pt x="10" y="5"/>
                  </a:cubicBezTo>
                  <a:close/>
                </a:path>
              </a:pathLst>
            </a:custGeom>
            <a:solidFill>
              <a:srgbClr val="82C24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4" name="Freeform 1644"/>
            <p:cNvSpPr>
              <a:spLocks noChangeArrowheads="1"/>
            </p:cNvSpPr>
            <p:nvPr/>
          </p:nvSpPr>
          <p:spPr bwMode="auto">
            <a:xfrm>
              <a:off x="6366621" y="3076399"/>
              <a:ext cx="46619" cy="17175"/>
            </a:xfrm>
            <a:custGeom>
              <a:avLst/>
              <a:gdLst>
                <a:gd name="T0" fmla="*/ 8 w 8"/>
                <a:gd name="T1" fmla="*/ 3 h 3"/>
                <a:gd name="T2" fmla="*/ 0 w 8"/>
                <a:gd name="T3" fmla="*/ 3 h 3"/>
                <a:gd name="T4" fmla="*/ 4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3"/>
                    <a:pt x="0" y="3"/>
                    <a:pt x="0" y="3"/>
                  </a:cubicBezTo>
                  <a:cubicBezTo>
                    <a:pt x="0" y="1"/>
                    <a:pt x="2" y="0"/>
                    <a:pt x="4" y="0"/>
                  </a:cubicBezTo>
                  <a:cubicBezTo>
                    <a:pt x="6" y="0"/>
                    <a:pt x="8" y="1"/>
                    <a:pt x="8" y="3"/>
                  </a:cubicBezTo>
                  <a:close/>
                </a:path>
              </a:pathLst>
            </a:custGeom>
            <a:solidFill>
              <a:srgbClr val="70C4BC"/>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
        <p:nvSpPr>
          <p:cNvPr id="75" name="Oval 1645"/>
          <p:cNvSpPr>
            <a:spLocks noChangeArrowheads="1"/>
          </p:cNvSpPr>
          <p:nvPr/>
        </p:nvSpPr>
        <p:spPr bwMode="auto">
          <a:xfrm>
            <a:off x="5502008" y="3243400"/>
            <a:ext cx="495300" cy="493712"/>
          </a:xfrm>
          <a:prstGeom prst="ellipse">
            <a:avLst/>
          </a:prstGeom>
          <a:solidFill>
            <a:srgbClr val="6397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6" name="Oval 1646"/>
          <p:cNvSpPr>
            <a:spLocks noChangeArrowheads="1"/>
          </p:cNvSpPr>
          <p:nvPr/>
        </p:nvSpPr>
        <p:spPr bwMode="auto">
          <a:xfrm>
            <a:off x="5519172" y="3265506"/>
            <a:ext cx="453617" cy="45441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77" name="组合 3"/>
          <p:cNvGrpSpPr/>
          <p:nvPr/>
        </p:nvGrpSpPr>
        <p:grpSpPr bwMode="auto">
          <a:xfrm>
            <a:off x="5595183" y="3371126"/>
            <a:ext cx="308950" cy="245627"/>
            <a:chOff x="6239032" y="3650550"/>
            <a:chExt cx="309158" cy="245363"/>
          </a:xfrm>
        </p:grpSpPr>
        <p:sp>
          <p:nvSpPr>
            <p:cNvPr id="78" name="Freeform 1647"/>
            <p:cNvSpPr>
              <a:spLocks noChangeArrowheads="1"/>
            </p:cNvSpPr>
            <p:nvPr/>
          </p:nvSpPr>
          <p:spPr bwMode="auto">
            <a:xfrm>
              <a:off x="6273383" y="3650550"/>
              <a:ext cx="240456" cy="174208"/>
            </a:xfrm>
            <a:custGeom>
              <a:avLst/>
              <a:gdLst>
                <a:gd name="T0" fmla="*/ 41 w 41"/>
                <a:gd name="T1" fmla="*/ 15 h 30"/>
                <a:gd name="T2" fmla="*/ 20 w 41"/>
                <a:gd name="T3" fmla="*/ 30 h 30"/>
                <a:gd name="T4" fmla="*/ 0 w 41"/>
                <a:gd name="T5" fmla="*/ 15 h 30"/>
                <a:gd name="T6" fmla="*/ 20 w 41"/>
                <a:gd name="T7" fmla="*/ 0 h 30"/>
                <a:gd name="T8" fmla="*/ 41 w 41"/>
                <a:gd name="T9" fmla="*/ 15 h 30"/>
              </a:gdLst>
              <a:ahLst/>
              <a:cxnLst>
                <a:cxn ang="0">
                  <a:pos x="T0" y="T1"/>
                </a:cxn>
                <a:cxn ang="0">
                  <a:pos x="T2" y="T3"/>
                </a:cxn>
                <a:cxn ang="0">
                  <a:pos x="T4" y="T5"/>
                </a:cxn>
                <a:cxn ang="0">
                  <a:pos x="T6" y="T7"/>
                </a:cxn>
                <a:cxn ang="0">
                  <a:pos x="T8" y="T9"/>
                </a:cxn>
              </a:cxnLst>
              <a:rect l="0" t="0" r="r" b="b"/>
              <a:pathLst>
                <a:path w="41" h="30">
                  <a:moveTo>
                    <a:pt x="41" y="15"/>
                  </a:moveTo>
                  <a:cubicBezTo>
                    <a:pt x="41" y="23"/>
                    <a:pt x="32" y="30"/>
                    <a:pt x="20" y="30"/>
                  </a:cubicBezTo>
                  <a:cubicBezTo>
                    <a:pt x="9" y="30"/>
                    <a:pt x="0" y="23"/>
                    <a:pt x="0" y="15"/>
                  </a:cubicBezTo>
                  <a:cubicBezTo>
                    <a:pt x="0" y="6"/>
                    <a:pt x="5" y="0"/>
                    <a:pt x="20" y="0"/>
                  </a:cubicBezTo>
                  <a:cubicBezTo>
                    <a:pt x="36" y="0"/>
                    <a:pt x="41" y="6"/>
                    <a:pt x="41" y="15"/>
                  </a:cubicBezTo>
                  <a:close/>
                </a:path>
              </a:pathLst>
            </a:custGeom>
            <a:solidFill>
              <a:srgbClr val="63973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9" name="Freeform 1648"/>
            <p:cNvSpPr>
              <a:spLocks noChangeArrowheads="1"/>
            </p:cNvSpPr>
            <p:nvPr/>
          </p:nvSpPr>
          <p:spPr bwMode="auto">
            <a:xfrm>
              <a:off x="6285651" y="3655457"/>
              <a:ext cx="208559" cy="157033"/>
            </a:xfrm>
            <a:custGeom>
              <a:avLst/>
              <a:gdLst>
                <a:gd name="T0" fmla="*/ 36 w 36"/>
                <a:gd name="T1" fmla="*/ 14 h 27"/>
                <a:gd name="T2" fmla="*/ 18 w 36"/>
                <a:gd name="T3" fmla="*/ 27 h 27"/>
                <a:gd name="T4" fmla="*/ 0 w 36"/>
                <a:gd name="T5" fmla="*/ 14 h 27"/>
                <a:gd name="T6" fmla="*/ 18 w 36"/>
                <a:gd name="T7" fmla="*/ 0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6" y="21"/>
                    <a:pt x="28" y="27"/>
                    <a:pt x="18" y="27"/>
                  </a:cubicBezTo>
                  <a:cubicBezTo>
                    <a:pt x="8" y="27"/>
                    <a:pt x="0" y="21"/>
                    <a:pt x="0" y="14"/>
                  </a:cubicBezTo>
                  <a:cubicBezTo>
                    <a:pt x="0" y="6"/>
                    <a:pt x="4" y="0"/>
                    <a:pt x="18" y="0"/>
                  </a:cubicBezTo>
                  <a:cubicBezTo>
                    <a:pt x="32" y="0"/>
                    <a:pt x="36" y="6"/>
                    <a:pt x="36"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0" name="Freeform 1649"/>
            <p:cNvSpPr>
              <a:spLocks noChangeArrowheads="1"/>
            </p:cNvSpPr>
            <p:nvPr/>
          </p:nvSpPr>
          <p:spPr bwMode="auto">
            <a:xfrm>
              <a:off x="6263569" y="3773231"/>
              <a:ext cx="51526" cy="122682"/>
            </a:xfrm>
            <a:custGeom>
              <a:avLst/>
              <a:gdLst>
                <a:gd name="T0" fmla="*/ 9 w 9"/>
                <a:gd name="T1" fmla="*/ 17 h 21"/>
                <a:gd name="T2" fmla="*/ 4 w 9"/>
                <a:gd name="T3" fmla="*/ 21 h 21"/>
                <a:gd name="T4" fmla="*/ 4 w 9"/>
                <a:gd name="T5" fmla="*/ 21 h 21"/>
                <a:gd name="T6" fmla="*/ 0 w 9"/>
                <a:gd name="T7" fmla="*/ 17 h 21"/>
                <a:gd name="T8" fmla="*/ 0 w 9"/>
                <a:gd name="T9" fmla="*/ 5 h 21"/>
                <a:gd name="T10" fmla="*/ 4 w 9"/>
                <a:gd name="T11" fmla="*/ 0 h 21"/>
                <a:gd name="T12" fmla="*/ 4 w 9"/>
                <a:gd name="T13" fmla="*/ 0 h 21"/>
                <a:gd name="T14" fmla="*/ 9 w 9"/>
                <a:gd name="T15" fmla="*/ 5 h 21"/>
                <a:gd name="T16" fmla="*/ 9 w 9"/>
                <a:gd name="T1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1">
                  <a:moveTo>
                    <a:pt x="9" y="17"/>
                  </a:moveTo>
                  <a:cubicBezTo>
                    <a:pt x="9" y="19"/>
                    <a:pt x="7" y="21"/>
                    <a:pt x="4" y="21"/>
                  </a:cubicBezTo>
                  <a:cubicBezTo>
                    <a:pt x="4" y="21"/>
                    <a:pt x="4" y="21"/>
                    <a:pt x="4" y="21"/>
                  </a:cubicBezTo>
                  <a:cubicBezTo>
                    <a:pt x="2" y="21"/>
                    <a:pt x="0" y="19"/>
                    <a:pt x="0" y="17"/>
                  </a:cubicBezTo>
                  <a:cubicBezTo>
                    <a:pt x="0" y="5"/>
                    <a:pt x="0" y="5"/>
                    <a:pt x="0" y="5"/>
                  </a:cubicBezTo>
                  <a:cubicBezTo>
                    <a:pt x="0" y="2"/>
                    <a:pt x="2" y="0"/>
                    <a:pt x="4" y="0"/>
                  </a:cubicBezTo>
                  <a:cubicBezTo>
                    <a:pt x="4" y="0"/>
                    <a:pt x="4" y="0"/>
                    <a:pt x="4" y="0"/>
                  </a:cubicBezTo>
                  <a:cubicBezTo>
                    <a:pt x="7" y="0"/>
                    <a:pt x="9" y="2"/>
                    <a:pt x="9" y="5"/>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1" name="Freeform 1650"/>
            <p:cNvSpPr>
              <a:spLocks noChangeArrowheads="1"/>
            </p:cNvSpPr>
            <p:nvPr/>
          </p:nvSpPr>
          <p:spPr bwMode="auto">
            <a:xfrm>
              <a:off x="6472128" y="3773231"/>
              <a:ext cx="51526" cy="122682"/>
            </a:xfrm>
            <a:custGeom>
              <a:avLst/>
              <a:gdLst>
                <a:gd name="T0" fmla="*/ 9 w 9"/>
                <a:gd name="T1" fmla="*/ 17 h 21"/>
                <a:gd name="T2" fmla="*/ 4 w 9"/>
                <a:gd name="T3" fmla="*/ 21 h 21"/>
                <a:gd name="T4" fmla="*/ 4 w 9"/>
                <a:gd name="T5" fmla="*/ 21 h 21"/>
                <a:gd name="T6" fmla="*/ 0 w 9"/>
                <a:gd name="T7" fmla="*/ 17 h 21"/>
                <a:gd name="T8" fmla="*/ 0 w 9"/>
                <a:gd name="T9" fmla="*/ 5 h 21"/>
                <a:gd name="T10" fmla="*/ 4 w 9"/>
                <a:gd name="T11" fmla="*/ 0 h 21"/>
                <a:gd name="T12" fmla="*/ 4 w 9"/>
                <a:gd name="T13" fmla="*/ 0 h 21"/>
                <a:gd name="T14" fmla="*/ 9 w 9"/>
                <a:gd name="T15" fmla="*/ 5 h 21"/>
                <a:gd name="T16" fmla="*/ 9 w 9"/>
                <a:gd name="T1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1">
                  <a:moveTo>
                    <a:pt x="9" y="17"/>
                  </a:moveTo>
                  <a:cubicBezTo>
                    <a:pt x="9" y="19"/>
                    <a:pt x="7" y="21"/>
                    <a:pt x="4" y="21"/>
                  </a:cubicBezTo>
                  <a:cubicBezTo>
                    <a:pt x="4" y="21"/>
                    <a:pt x="4" y="21"/>
                    <a:pt x="4" y="21"/>
                  </a:cubicBezTo>
                  <a:cubicBezTo>
                    <a:pt x="2" y="21"/>
                    <a:pt x="0" y="19"/>
                    <a:pt x="0" y="17"/>
                  </a:cubicBezTo>
                  <a:cubicBezTo>
                    <a:pt x="0" y="5"/>
                    <a:pt x="0" y="5"/>
                    <a:pt x="0" y="5"/>
                  </a:cubicBezTo>
                  <a:cubicBezTo>
                    <a:pt x="0" y="2"/>
                    <a:pt x="2" y="0"/>
                    <a:pt x="4" y="0"/>
                  </a:cubicBezTo>
                  <a:cubicBezTo>
                    <a:pt x="4" y="0"/>
                    <a:pt x="4" y="0"/>
                    <a:pt x="4" y="0"/>
                  </a:cubicBezTo>
                  <a:cubicBezTo>
                    <a:pt x="7" y="0"/>
                    <a:pt x="9" y="2"/>
                    <a:pt x="9" y="5"/>
                  </a:cubicBezTo>
                  <a:lnTo>
                    <a:pt x="9" y="1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2" name="Freeform 1651"/>
            <p:cNvSpPr>
              <a:spLocks noChangeArrowheads="1"/>
            </p:cNvSpPr>
            <p:nvPr/>
          </p:nvSpPr>
          <p:spPr bwMode="auto">
            <a:xfrm>
              <a:off x="6239032" y="3731520"/>
              <a:ext cx="309158" cy="105506"/>
            </a:xfrm>
            <a:custGeom>
              <a:avLst/>
              <a:gdLst>
                <a:gd name="T0" fmla="*/ 53 w 53"/>
                <a:gd name="T1" fmla="*/ 12 h 18"/>
                <a:gd name="T2" fmla="*/ 46 w 53"/>
                <a:gd name="T3" fmla="*/ 18 h 18"/>
                <a:gd name="T4" fmla="*/ 6 w 53"/>
                <a:gd name="T5" fmla="*/ 18 h 18"/>
                <a:gd name="T6" fmla="*/ 0 w 53"/>
                <a:gd name="T7" fmla="*/ 12 h 18"/>
                <a:gd name="T8" fmla="*/ 0 w 53"/>
                <a:gd name="T9" fmla="*/ 6 h 18"/>
                <a:gd name="T10" fmla="*/ 6 w 53"/>
                <a:gd name="T11" fmla="*/ 0 h 18"/>
                <a:gd name="T12" fmla="*/ 46 w 53"/>
                <a:gd name="T13" fmla="*/ 0 h 18"/>
                <a:gd name="T14" fmla="*/ 53 w 53"/>
                <a:gd name="T15" fmla="*/ 6 h 18"/>
                <a:gd name="T16" fmla="*/ 53 w 53"/>
                <a:gd name="T17"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8">
                  <a:moveTo>
                    <a:pt x="53" y="12"/>
                  </a:moveTo>
                  <a:cubicBezTo>
                    <a:pt x="53" y="15"/>
                    <a:pt x="50" y="18"/>
                    <a:pt x="46" y="18"/>
                  </a:cubicBezTo>
                  <a:cubicBezTo>
                    <a:pt x="6" y="18"/>
                    <a:pt x="6" y="18"/>
                    <a:pt x="6" y="18"/>
                  </a:cubicBezTo>
                  <a:cubicBezTo>
                    <a:pt x="3" y="18"/>
                    <a:pt x="0" y="15"/>
                    <a:pt x="0" y="12"/>
                  </a:cubicBezTo>
                  <a:cubicBezTo>
                    <a:pt x="0" y="6"/>
                    <a:pt x="0" y="6"/>
                    <a:pt x="0" y="6"/>
                  </a:cubicBezTo>
                  <a:cubicBezTo>
                    <a:pt x="0" y="2"/>
                    <a:pt x="3" y="0"/>
                    <a:pt x="6" y="0"/>
                  </a:cubicBezTo>
                  <a:cubicBezTo>
                    <a:pt x="46" y="0"/>
                    <a:pt x="46" y="0"/>
                    <a:pt x="46" y="0"/>
                  </a:cubicBezTo>
                  <a:cubicBezTo>
                    <a:pt x="50" y="0"/>
                    <a:pt x="53" y="2"/>
                    <a:pt x="53" y="6"/>
                  </a:cubicBezTo>
                  <a:lnTo>
                    <a:pt x="53" y="12"/>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3" name="Oval 1652"/>
            <p:cNvSpPr>
              <a:spLocks noChangeArrowheads="1"/>
            </p:cNvSpPr>
            <p:nvPr/>
          </p:nvSpPr>
          <p:spPr bwMode="auto">
            <a:xfrm>
              <a:off x="6268476" y="3756056"/>
              <a:ext cx="46619" cy="46619"/>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4" name="Oval 1653"/>
            <p:cNvSpPr>
              <a:spLocks noChangeArrowheads="1"/>
            </p:cNvSpPr>
            <p:nvPr/>
          </p:nvSpPr>
          <p:spPr bwMode="auto">
            <a:xfrm>
              <a:off x="6467220" y="3756056"/>
              <a:ext cx="51526" cy="46619"/>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85" name="组合 84"/>
          <p:cNvGrpSpPr/>
          <p:nvPr/>
        </p:nvGrpSpPr>
        <p:grpSpPr>
          <a:xfrm>
            <a:off x="2881058" y="2506085"/>
            <a:ext cx="2341803" cy="1488152"/>
            <a:chOff x="1168464" y="1746891"/>
            <a:chExt cx="1595903" cy="1488152"/>
          </a:xfrm>
        </p:grpSpPr>
        <p:sp>
          <p:nvSpPr>
            <p:cNvPr id="86" name="文本框 85"/>
            <p:cNvSpPr txBox="1"/>
            <p:nvPr/>
          </p:nvSpPr>
          <p:spPr>
            <a:xfrm>
              <a:off x="1168464" y="2034714"/>
              <a:ext cx="1595903"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由于时间和技术的限制，一些页面还比较粗糙，没有美观的用户操作页面</a:t>
              </a:r>
            </a:p>
          </p:txBody>
        </p:sp>
        <p:sp>
          <p:nvSpPr>
            <p:cNvPr id="87" name="文本框 86"/>
            <p:cNvSpPr txBox="1"/>
            <p:nvPr/>
          </p:nvSpPr>
          <p:spPr>
            <a:xfrm>
              <a:off x="1356817" y="1746891"/>
              <a:ext cx="11683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UI</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不够美观</a:t>
              </a:r>
            </a:p>
          </p:txBody>
        </p:sp>
      </p:grpSp>
      <p:grpSp>
        <p:nvGrpSpPr>
          <p:cNvPr id="97" name="组合 96"/>
          <p:cNvGrpSpPr/>
          <p:nvPr/>
        </p:nvGrpSpPr>
        <p:grpSpPr>
          <a:xfrm>
            <a:off x="6266177" y="1756597"/>
            <a:ext cx="2341803" cy="1211153"/>
            <a:chOff x="1168464" y="1746891"/>
            <a:chExt cx="1595903" cy="1211153"/>
          </a:xfrm>
        </p:grpSpPr>
        <p:sp>
          <p:nvSpPr>
            <p:cNvPr id="98" name="文本框 97"/>
            <p:cNvSpPr txBox="1"/>
            <p:nvPr/>
          </p:nvSpPr>
          <p:spPr>
            <a:xfrm>
              <a:off x="1168464" y="2034714"/>
              <a:ext cx="159590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目前只实现了大体上的功能，还有很多细节需要优化</a:t>
              </a:r>
            </a:p>
          </p:txBody>
        </p:sp>
        <p:sp>
          <p:nvSpPr>
            <p:cNvPr id="99" name="文本框 98"/>
            <p:cNvSpPr txBox="1"/>
            <p:nvPr/>
          </p:nvSpPr>
          <p:spPr>
            <a:xfrm>
              <a:off x="1356817" y="1746891"/>
              <a:ext cx="11683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功能尚不全面</a:t>
              </a:r>
            </a:p>
          </p:txBody>
        </p:sp>
      </p:grpSp>
      <p:sp>
        <p:nvSpPr>
          <p:cNvPr id="106" name="图文框 105"/>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07" name="矩形 106"/>
          <p:cNvSpPr/>
          <p:nvPr/>
        </p:nvSpPr>
        <p:spPr>
          <a:xfrm>
            <a:off x="2587139" y="469799"/>
            <a:ext cx="902811"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不足</a:t>
            </a:r>
          </a:p>
        </p:txBody>
      </p:sp>
      <p:sp>
        <p:nvSpPr>
          <p:cNvPr id="108"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9" name="圆角矩形 108"/>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49310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sp>
        <p:nvSpPr>
          <p:cNvPr id="14" name="图文框 13"/>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15" name="直角三角形 14"/>
          <p:cNvSpPr/>
          <p:nvPr/>
        </p:nvSpPr>
        <p:spPr>
          <a:xfrm rot="8100000">
            <a:off x="9358612" y="5587655"/>
            <a:ext cx="2277888" cy="2277888"/>
          </a:xfrm>
          <a:prstGeom prst="rtTriangle">
            <a:avLst/>
          </a:prstGeom>
          <a:solidFill>
            <a:srgbClr val="75A56C"/>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rcRect l="49964" t="-54" r="49964" b="100000"/>
          <a:stretch>
            <a:fillRect/>
          </a:stretch>
        </p:blipFill>
        <p:spPr>
          <a:xfrm>
            <a:off x="6092716" y="709986"/>
            <a:ext cx="6570" cy="3285"/>
          </a:xfrm>
          <a:custGeom>
            <a:avLst/>
            <a:gdLst>
              <a:gd name="connsiteX0" fmla="*/ 3285 w 6570"/>
              <a:gd name="connsiteY0" fmla="*/ 0 h 3285"/>
              <a:gd name="connsiteX1" fmla="*/ 6570 w 6570"/>
              <a:gd name="connsiteY1" fmla="*/ 3285 h 3285"/>
              <a:gd name="connsiteX2" fmla="*/ 0 w 6570"/>
              <a:gd name="connsiteY2" fmla="*/ 3285 h 3285"/>
              <a:gd name="connsiteX3" fmla="*/ 3285 w 6570"/>
              <a:gd name="connsiteY3" fmla="*/ 0 h 3285"/>
            </a:gdLst>
            <a:ahLst/>
            <a:cxnLst>
              <a:cxn ang="0">
                <a:pos x="connsiteX0" y="connsiteY0"/>
              </a:cxn>
              <a:cxn ang="0">
                <a:pos x="connsiteX1" y="connsiteY1"/>
              </a:cxn>
              <a:cxn ang="0">
                <a:pos x="connsiteX2" y="connsiteY2"/>
              </a:cxn>
              <a:cxn ang="0">
                <a:pos x="connsiteX3" y="connsiteY3"/>
              </a:cxn>
            </a:cxnLst>
            <a:rect l="l" t="t" r="r" b="b"/>
            <a:pathLst>
              <a:path w="6570" h="3285">
                <a:moveTo>
                  <a:pt x="3285" y="0"/>
                </a:moveTo>
                <a:lnTo>
                  <a:pt x="6570" y="3285"/>
                </a:lnTo>
                <a:lnTo>
                  <a:pt x="0" y="3285"/>
                </a:lnTo>
                <a:lnTo>
                  <a:pt x="3285" y="0"/>
                </a:lnTo>
                <a:close/>
              </a:path>
            </a:pathLst>
          </a:custGeom>
        </p:spPr>
      </p:pic>
      <p:sp>
        <p:nvSpPr>
          <p:cNvPr id="18" name="矩形 17"/>
          <p:cNvSpPr/>
          <p:nvPr/>
        </p:nvSpPr>
        <p:spPr>
          <a:xfrm>
            <a:off x="1669784" y="1216306"/>
            <a:ext cx="2278170" cy="369324"/>
          </a:xfrm>
          <a:prstGeom prst="rect">
            <a:avLst/>
          </a:prstGeom>
          <a:solidFill>
            <a:srgbClr val="75A56C"/>
          </a:solidFill>
        </p:spPr>
        <p:txBody>
          <a:bodyPr wrap="none" lIns="91431" tIns="45716" rIns="91431" bIns="45716">
            <a:spAutoFit/>
          </a:bodyPr>
          <a:lstStyle/>
          <a:p>
            <a:r>
              <a:rPr lang="zh-CN" altLang="en-US" b="1" dirty="0">
                <a:solidFill>
                  <a:schemeClr val="bg1"/>
                </a:solidFill>
                <a:latin typeface="微软雅黑" panose="020B0503020204020204" pitchFamily="34" charset="-122"/>
                <a:ea typeface="微软雅黑" panose="020B0503020204020204" pitchFamily="34" charset="-122"/>
              </a:rPr>
              <a:t>优化</a:t>
            </a:r>
            <a:r>
              <a:rPr lang="en-US" altLang="zh-CN" b="1" dirty="0">
                <a:solidFill>
                  <a:schemeClr val="bg1"/>
                </a:solidFill>
                <a:latin typeface="微软雅黑" panose="020B0503020204020204" pitchFamily="34" charset="-122"/>
                <a:ea typeface="微软雅黑" panose="020B0503020204020204" pitchFamily="34" charset="-122"/>
              </a:rPr>
              <a:t>APP</a:t>
            </a:r>
            <a:r>
              <a:rPr lang="zh-CN" altLang="en-US" b="1" dirty="0">
                <a:solidFill>
                  <a:schemeClr val="bg1"/>
                </a:solidFill>
                <a:latin typeface="微软雅黑" panose="020B0503020204020204" pitchFamily="34" charset="-122"/>
                <a:ea typeface="微软雅黑" panose="020B0503020204020204" pitchFamily="34" charset="-122"/>
              </a:rPr>
              <a:t>功能和界面</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667976" y="2051976"/>
            <a:ext cx="1800475" cy="369324"/>
          </a:xfrm>
          <a:prstGeom prst="rect">
            <a:avLst/>
          </a:prstGeom>
          <a:solidFill>
            <a:srgbClr val="F8C033"/>
          </a:solidFill>
        </p:spPr>
        <p:txBody>
          <a:bodyPr wrap="none" lIns="91431" tIns="45716" rIns="91431" bIns="45716">
            <a:spAutoFit/>
          </a:bodyPr>
          <a:lstStyle/>
          <a:p>
            <a:r>
              <a:rPr lang="zh-CN" altLang="en-US" b="1" dirty="0">
                <a:solidFill>
                  <a:schemeClr val="bg1"/>
                </a:solidFill>
                <a:latin typeface="微软雅黑" panose="020B0503020204020204" pitchFamily="34" charset="-122"/>
                <a:ea typeface="微软雅黑" panose="020B0503020204020204" pitchFamily="34" charset="-122"/>
              </a:rPr>
              <a:t>更新微信小程序</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2587139" y="469799"/>
            <a:ext cx="902811"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展望</a:t>
            </a:r>
          </a:p>
        </p:txBody>
      </p:sp>
      <p:sp>
        <p:nvSpPr>
          <p:cNvPr id="23"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圆角矩形 23"/>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4870196" y="1189464"/>
            <a:ext cx="6877831" cy="3778128"/>
          </a:xfrm>
          <a:prstGeom prst="rect">
            <a:avLst/>
          </a:prstGeom>
        </p:spPr>
      </p:pic>
      <p:sp>
        <p:nvSpPr>
          <p:cNvPr id="16" name="矩形 15"/>
          <p:cNvSpPr/>
          <p:nvPr/>
        </p:nvSpPr>
        <p:spPr>
          <a:xfrm>
            <a:off x="1667976" y="2845565"/>
            <a:ext cx="1338810" cy="369324"/>
          </a:xfrm>
          <a:prstGeom prst="rect">
            <a:avLst/>
          </a:prstGeom>
          <a:solidFill>
            <a:srgbClr val="75A56C"/>
          </a:solidFill>
        </p:spPr>
        <p:txBody>
          <a:bodyPr wrap="none" lIns="91431" tIns="45716" rIns="91431" bIns="45716">
            <a:spAutoFit/>
          </a:bodyPr>
          <a:lstStyle/>
          <a:p>
            <a:r>
              <a:rPr lang="zh-CN" altLang="en-US" b="1" dirty="0">
                <a:solidFill>
                  <a:schemeClr val="bg1"/>
                </a:solidFill>
                <a:latin typeface="微软雅黑" panose="020B0503020204020204" pitchFamily="34" charset="-122"/>
                <a:ea typeface="微软雅黑" panose="020B0503020204020204" pitchFamily="34" charset="-122"/>
              </a:rPr>
              <a:t>提高应用率</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1667976" y="3678709"/>
            <a:ext cx="1819400" cy="923322"/>
          </a:xfrm>
          <a:prstGeom prst="rect">
            <a:avLst/>
          </a:prstGeom>
          <a:solidFill>
            <a:srgbClr val="F8C033"/>
          </a:solidFill>
        </p:spPr>
        <p:txBody>
          <a:bodyPr wrap="square" lIns="91431" tIns="45716" rIns="91431" bIns="45716">
            <a:spAutoFit/>
          </a:bodyPr>
          <a:lstStyle/>
          <a:p>
            <a:r>
              <a:rPr lang="zh-CN" altLang="en-US" b="1" dirty="0">
                <a:solidFill>
                  <a:schemeClr val="bg1"/>
                </a:solidFill>
                <a:latin typeface="微软雅黑" panose="020B0503020204020204" pitchFamily="34" charset="-122"/>
                <a:ea typeface="微软雅黑" panose="020B0503020204020204" pitchFamily="34" charset="-122"/>
              </a:rPr>
              <a:t>与校园卡一体化，将环保积分计入学生日常评价</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6128851" y="2346262"/>
            <a:ext cx="5725391" cy="2164445"/>
            <a:chOff x="5850080" y="1489360"/>
            <a:chExt cx="5725391" cy="2164445"/>
          </a:xfrm>
        </p:grpSpPr>
        <p:sp>
          <p:nvSpPr>
            <p:cNvPr id="5" name="文本框 162"/>
            <p:cNvSpPr txBox="1">
              <a:spLocks noChangeArrowheads="1"/>
            </p:cNvSpPr>
            <p:nvPr/>
          </p:nvSpPr>
          <p:spPr bwMode="auto">
            <a:xfrm>
              <a:off x="5850080" y="1489360"/>
              <a:ext cx="572539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6000" b="1" dirty="0">
                  <a:solidFill>
                    <a:srgbClr val="75A56C"/>
                  </a:solidFill>
                  <a:latin typeface="幼圆" panose="02010509060101010101" pitchFamily="49" charset="-122"/>
                  <a:ea typeface="幼圆" panose="02010509060101010101" pitchFamily="49" charset="-122"/>
                </a:rPr>
                <a:t>谢谢聆听</a:t>
              </a:r>
              <a:endParaRPr lang="en-US" altLang="zh-CN" sz="6000" b="1" dirty="0">
                <a:solidFill>
                  <a:srgbClr val="75A56C"/>
                </a:solidFill>
                <a:latin typeface="幼圆" panose="02010509060101010101" pitchFamily="49" charset="-122"/>
                <a:ea typeface="幼圆" panose="02010509060101010101" pitchFamily="49" charset="-122"/>
              </a:endParaRPr>
            </a:p>
          </p:txBody>
        </p:sp>
        <p:cxnSp>
          <p:nvCxnSpPr>
            <p:cNvPr id="6" name="直接连接符 5"/>
            <p:cNvCxnSpPr/>
            <p:nvPr/>
          </p:nvCxnSpPr>
          <p:spPr>
            <a:xfrm>
              <a:off x="7969827" y="3138056"/>
              <a:ext cx="3470565" cy="0"/>
            </a:xfrm>
            <a:prstGeom prst="line">
              <a:avLst/>
            </a:prstGeom>
            <a:ln>
              <a:solidFill>
                <a:srgbClr val="75A56C"/>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995555" y="2652471"/>
              <a:ext cx="5579916" cy="338137"/>
            </a:xfrm>
            <a:prstGeom prst="rect">
              <a:avLst/>
            </a:prstGeom>
          </p:spPr>
          <p:txBody>
            <a:bodyPr wrap="square">
              <a:spAutoFit/>
            </a:bodyPr>
            <a:lstStyle/>
            <a:p>
              <a:pPr algn="dist" eaLnBrk="1" fontAlgn="auto" hangingPunct="1">
                <a:spcBef>
                  <a:spcPts val="0"/>
                </a:spcBef>
                <a:spcAft>
                  <a:spcPts val="0"/>
                </a:spcAft>
                <a:defRPr/>
              </a:pPr>
              <a:r>
                <a:rPr lang="en-US" altLang="zh-CN" sz="1600" dirty="0">
                  <a:solidFill>
                    <a:srgbClr val="75A56C"/>
                  </a:solidFill>
                  <a:latin typeface="微软雅黑" panose="020B0503020204020204" pitchFamily="34" charset="-122"/>
                  <a:ea typeface="微软雅黑" panose="020B0503020204020204" pitchFamily="34" charset="-122"/>
                </a:rPr>
                <a:t>Thanks for your listening</a:t>
              </a:r>
              <a:endParaRPr lang="zh-CN" altLang="en-US" sz="1600" dirty="0">
                <a:solidFill>
                  <a:srgbClr val="75A56C"/>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485401" y="3285505"/>
              <a:ext cx="2954991" cy="368300"/>
            </a:xfrm>
            <a:prstGeom prst="rect">
              <a:avLst/>
            </a:prstGeom>
            <a:solidFill>
              <a:srgbClr val="F8C033"/>
            </a:solidFill>
          </p:spPr>
          <p:txBody>
            <a:bodyPr wrap="square" rtlCol="0">
              <a:spAutoFit/>
            </a:bodyPr>
            <a:lstStyle/>
            <a:p>
              <a:pPr algn="dist"/>
              <a:r>
                <a:rPr lang="zh-CN" altLang="en-US" b="1" dirty="0">
                  <a:solidFill>
                    <a:schemeClr val="bg1"/>
                  </a:solidFill>
                  <a:latin typeface="微软雅黑" panose="020B0503020204020204" pitchFamily="34" charset="-122"/>
                  <a:ea typeface="微软雅黑" panose="020B0503020204020204" pitchFamily="34" charset="-122"/>
                </a:rPr>
                <a:t>高健 李秉轩 宁欣宇</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文本框 19"/>
          <p:cNvSpPr txBox="1">
            <a:spLocks noChangeArrowheads="1"/>
          </p:cNvSpPr>
          <p:nvPr/>
        </p:nvSpPr>
        <p:spPr bwMode="auto">
          <a:xfrm>
            <a:off x="4262438" y="2353229"/>
            <a:ext cx="49929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fontAlgn="auto" hangingPunct="1">
              <a:spcBef>
                <a:spcPts val="0"/>
              </a:spcBef>
              <a:spcAft>
                <a:spcPts val="0"/>
              </a:spcAft>
              <a:defRPr/>
            </a:pPr>
            <a:r>
              <a:rPr lang="zh-CN" altLang="en-US" sz="4400" b="1" dirty="0">
                <a:solidFill>
                  <a:srgbClr val="75A56C"/>
                </a:solidFill>
                <a:latin typeface="微软雅黑" panose="020B0503020204020204" pitchFamily="34" charset="-122"/>
                <a:ea typeface="微软雅黑" panose="020B0503020204020204" pitchFamily="34" charset="-122"/>
              </a:rPr>
              <a:t>产品概述</a:t>
            </a:r>
            <a:endParaRPr lang="en-US" altLang="zh-CN" sz="4400" b="1" dirty="0">
              <a:solidFill>
                <a:srgbClr val="75A56C"/>
              </a:solidFill>
              <a:latin typeface="微软雅黑" panose="020B0503020204020204" pitchFamily="34" charset="-122"/>
              <a:ea typeface="微软雅黑" panose="020B0503020204020204" pitchFamily="34" charset="-122"/>
            </a:endParaRPr>
          </a:p>
        </p:txBody>
      </p:sp>
      <p:grpSp>
        <p:nvGrpSpPr>
          <p:cNvPr id="21" name="组合 4"/>
          <p:cNvGrpSpPr/>
          <p:nvPr/>
        </p:nvGrpSpPr>
        <p:grpSpPr bwMode="auto">
          <a:xfrm>
            <a:off x="2863995" y="2256683"/>
            <a:ext cx="1094219" cy="1099609"/>
            <a:chOff x="3439886" y="2047910"/>
            <a:chExt cx="608204" cy="611710"/>
          </a:xfrm>
          <a:solidFill>
            <a:srgbClr val="FDFD97"/>
          </a:solidFill>
        </p:grpSpPr>
        <p:sp>
          <p:nvSpPr>
            <p:cNvPr id="22" name="矩形 21"/>
            <p:cNvSpPr/>
            <p:nvPr/>
          </p:nvSpPr>
          <p:spPr>
            <a:xfrm>
              <a:off x="3439886" y="2047910"/>
              <a:ext cx="608204" cy="607962"/>
            </a:xfrm>
            <a:prstGeom prst="rect">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CFDBC"/>
                </a:solidFill>
                <a:latin typeface="微软雅黑" panose="020B0503020204020204" pitchFamily="34" charset="-122"/>
                <a:ea typeface="微软雅黑" panose="020B0503020204020204" pitchFamily="34" charset="-122"/>
              </a:endParaRPr>
            </a:p>
          </p:txBody>
        </p:sp>
        <p:sp>
          <p:nvSpPr>
            <p:cNvPr id="23" name="直角三角形 22"/>
            <p:cNvSpPr/>
            <p:nvPr/>
          </p:nvSpPr>
          <p:spPr>
            <a:xfrm>
              <a:off x="3439886" y="2051658"/>
              <a:ext cx="608204" cy="607962"/>
            </a:xfrm>
            <a:prstGeom prst="rtTriangle">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CFDBC"/>
                </a:solidFill>
                <a:latin typeface="微软雅黑" panose="020B0503020204020204" pitchFamily="34" charset="-122"/>
                <a:ea typeface="微软雅黑" panose="020B0503020204020204" pitchFamily="34" charset="-122"/>
              </a:endParaRPr>
            </a:p>
          </p:txBody>
        </p:sp>
      </p:grpSp>
      <p:sp>
        <p:nvSpPr>
          <p:cNvPr id="24" name="文本框 3"/>
          <p:cNvSpPr txBox="1">
            <a:spLocks noChangeArrowheads="1"/>
          </p:cNvSpPr>
          <p:nvPr/>
        </p:nvSpPr>
        <p:spPr bwMode="auto">
          <a:xfrm>
            <a:off x="3053051" y="2256683"/>
            <a:ext cx="704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1</a:t>
            </a:r>
          </a:p>
        </p:txBody>
      </p:sp>
      <p:cxnSp>
        <p:nvCxnSpPr>
          <p:cNvPr id="25" name="直接连接符 24"/>
          <p:cNvCxnSpPr/>
          <p:nvPr/>
        </p:nvCxnSpPr>
        <p:spPr>
          <a:xfrm>
            <a:off x="3955040" y="3334930"/>
            <a:ext cx="5372966" cy="0"/>
          </a:xfrm>
          <a:prstGeom prst="line">
            <a:avLst/>
          </a:prstGeom>
          <a:ln>
            <a:solidFill>
              <a:srgbClr val="75A56C"/>
            </a:solidFill>
            <a:tailEnd type="oval"/>
          </a:ln>
        </p:spPr>
        <p:style>
          <a:lnRef idx="1">
            <a:schemeClr val="accent1"/>
          </a:lnRef>
          <a:fillRef idx="0">
            <a:schemeClr val="accent1"/>
          </a:fillRef>
          <a:effectRef idx="0">
            <a:schemeClr val="accent1"/>
          </a:effectRef>
          <a:fontRef idx="minor">
            <a:schemeClr val="tx1"/>
          </a:fontRef>
        </p:style>
      </p:cxnSp>
      <p:sp>
        <p:nvSpPr>
          <p:cNvPr id="26" name="文本框 25"/>
          <p:cNvSpPr txBox="1">
            <a:spLocks noChangeArrowheads="1"/>
          </p:cNvSpPr>
          <p:nvPr/>
        </p:nvSpPr>
        <p:spPr bwMode="auto">
          <a:xfrm>
            <a:off x="4262438" y="3659067"/>
            <a:ext cx="2089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目标</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a:spLocks noChangeArrowheads="1"/>
          </p:cNvSpPr>
          <p:nvPr/>
        </p:nvSpPr>
        <p:spPr bwMode="auto">
          <a:xfrm>
            <a:off x="7090641" y="3659067"/>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需求分析</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文本框 27"/>
          <p:cNvSpPr txBox="1">
            <a:spLocks noChangeArrowheads="1"/>
          </p:cNvSpPr>
          <p:nvPr/>
        </p:nvSpPr>
        <p:spPr bwMode="auto">
          <a:xfrm>
            <a:off x="4262438" y="4222630"/>
            <a:ext cx="2089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应用人群</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a:spLocks noChangeArrowheads="1"/>
          </p:cNvSpPr>
          <p:nvPr/>
        </p:nvSpPr>
        <p:spPr bwMode="auto">
          <a:xfrm>
            <a:off x="7090641" y="4222630"/>
            <a:ext cx="208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优势</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sp>
        <p:nvSpPr>
          <p:cNvPr id="29" name="矩形 28"/>
          <p:cNvSpPr/>
          <p:nvPr/>
        </p:nvSpPr>
        <p:spPr>
          <a:xfrm>
            <a:off x="6115348" y="1855177"/>
            <a:ext cx="4951481" cy="3617958"/>
          </a:xfrm>
          <a:prstGeom prst="rect">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矩形 5"/>
          <p:cNvSpPr>
            <a:spLocks noChangeArrowheads="1"/>
          </p:cNvSpPr>
          <p:nvPr/>
        </p:nvSpPr>
        <p:spPr bwMode="auto">
          <a:xfrm>
            <a:off x="6455277" y="2005208"/>
            <a:ext cx="42716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600" dirty="0">
                <a:solidFill>
                  <a:schemeClr val="bg1"/>
                </a:solidFill>
                <a:latin typeface="微软雅黑" panose="020B0503020204020204" pitchFamily="34" charset="-122"/>
                <a:ea typeface="微软雅黑" panose="020B0503020204020204" pitchFamily="34" charset="-122"/>
              </a:rPr>
              <a:t>本产品为团队提出的校园垃圾分类管理方案的配套软件</a:t>
            </a:r>
            <a:r>
              <a:rPr lang="en-US" altLang="zh-CN" sz="1600" dirty="0">
                <a:solidFill>
                  <a:schemeClr val="bg1"/>
                </a:solidFill>
                <a:latin typeface="微软雅黑" panose="020B0503020204020204" pitchFamily="34" charset="-122"/>
                <a:ea typeface="微软雅黑" panose="020B0503020204020204" pitchFamily="34" charset="-122"/>
              </a:rPr>
              <a:t>APP</a:t>
            </a:r>
            <a:r>
              <a:rPr lang="zh-CN" altLang="zh-CN" sz="1600" dirty="0">
                <a:solidFill>
                  <a:schemeClr val="bg1"/>
                </a:solidFill>
                <a:latin typeface="微软雅黑" panose="020B0503020204020204" pitchFamily="34" charset="-122"/>
                <a:ea typeface="微软雅黑" panose="020B0503020204020204" pitchFamily="34" charset="-122"/>
              </a:rPr>
              <a:t>，计划为更好的在本校内推行垃圾分类，本方案中还有一配套智能垃圾桶硬件，硬件定位为校园生活区内的公用垃圾桶</a:t>
            </a:r>
            <a:r>
              <a:rPr lang="zh-CN" altLang="en-US" sz="1600" dirty="0">
                <a:solidFill>
                  <a:schemeClr val="bg1"/>
                </a:solidFill>
                <a:latin typeface="微软雅黑" panose="020B0503020204020204" pitchFamily="34" charset="-122"/>
                <a:ea typeface="微软雅黑" panose="020B0503020204020204" pitchFamily="34" charset="-122"/>
              </a:rPr>
              <a:t>。</a:t>
            </a:r>
            <a:endParaRPr lang="zh-CN" altLang="zh-CN" sz="1600" dirty="0">
              <a:solidFill>
                <a:schemeClr val="bg1"/>
              </a:solidFill>
              <a:latin typeface="微软雅黑" panose="020B0503020204020204" pitchFamily="34" charset="-122"/>
              <a:ea typeface="微软雅黑" panose="020B0503020204020204" pitchFamily="34" charset="-122"/>
            </a:endParaRPr>
          </a:p>
        </p:txBody>
      </p:sp>
      <p:sp>
        <p:nvSpPr>
          <p:cNvPr id="32" name="矩形 5"/>
          <p:cNvSpPr>
            <a:spLocks noChangeArrowheads="1"/>
          </p:cNvSpPr>
          <p:nvPr/>
        </p:nvSpPr>
        <p:spPr bwMode="auto">
          <a:xfrm>
            <a:off x="6455277" y="3068824"/>
            <a:ext cx="42716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600" dirty="0">
                <a:solidFill>
                  <a:schemeClr val="bg1"/>
                </a:solidFill>
                <a:latin typeface="微软雅黑" panose="020B0503020204020204" pitchFamily="34" charset="-122"/>
                <a:ea typeface="微软雅黑" panose="020B0503020204020204" pitchFamily="34" charset="-122"/>
              </a:rPr>
              <a:t>该软件计划主要实现用户信息管理、积分奖励机制、垃圾投放点查询、垃圾分类知识查询和分类知识答题五个功能。</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zh-CN" altLang="zh-CN" sz="1600" dirty="0">
              <a:solidFill>
                <a:schemeClr val="bg1"/>
              </a:solidFill>
              <a:latin typeface="微软雅黑" panose="020B0503020204020204" pitchFamily="34" charset="-122"/>
              <a:ea typeface="微软雅黑" panose="020B0503020204020204" pitchFamily="34" charset="-122"/>
            </a:endParaRPr>
          </a:p>
          <a:p>
            <a:r>
              <a:rPr lang="zh-CN" altLang="zh-CN" sz="1600" dirty="0">
                <a:solidFill>
                  <a:schemeClr val="bg1"/>
                </a:solidFill>
                <a:latin typeface="微软雅黑" panose="020B0503020204020204" pitchFamily="34" charset="-122"/>
                <a:ea typeface="微软雅黑" panose="020B0503020204020204" pitchFamily="34" charset="-122"/>
              </a:rPr>
              <a:t>其中用户信息管理包括注册登录页面、查看用户垃圾投放情况和督察志愿者签到的功能，并且根据用户的行为建立一套绿色积分奖惩机制；垃圾投放点查询主要是查询配套硬件智能垃圾桶的位置以及剩余容量。</a:t>
            </a:r>
          </a:p>
        </p:txBody>
      </p:sp>
      <p:sp>
        <p:nvSpPr>
          <p:cNvPr id="39" name="图文框 38"/>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43" name="矩形 42"/>
          <p:cNvSpPr/>
          <p:nvPr/>
        </p:nvSpPr>
        <p:spPr>
          <a:xfrm>
            <a:off x="2228066" y="469799"/>
            <a:ext cx="1620958"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产品目标</a:t>
            </a:r>
          </a:p>
        </p:txBody>
      </p:sp>
      <p:sp>
        <p:nvSpPr>
          <p:cNvPr id="44"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圆角矩形 44"/>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p:nvPr/>
        </p:nvPicPr>
        <p:blipFill>
          <a:blip r:embed="rId3" cstate="print">
            <a:extLst>
              <a:ext uri="{28A0092B-C50C-407E-A947-70E740481C1C}">
                <a14:useLocalDpi xmlns:a14="http://schemas.microsoft.com/office/drawing/2010/main" val="0"/>
              </a:ext>
            </a:extLst>
          </a:blip>
          <a:stretch>
            <a:fillRect/>
          </a:stretch>
        </p:blipFill>
        <p:spPr>
          <a:xfrm>
            <a:off x="236219" y="2426677"/>
            <a:ext cx="5875063" cy="15517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sp>
        <p:nvSpPr>
          <p:cNvPr id="28" name="椭圆 27"/>
          <p:cNvSpPr/>
          <p:nvPr/>
        </p:nvSpPr>
        <p:spPr>
          <a:xfrm>
            <a:off x="1371600" y="1798638"/>
            <a:ext cx="1706563" cy="1706562"/>
          </a:xfrm>
          <a:prstGeom prst="ellips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9" name="Freeform 174"/>
          <p:cNvSpPr/>
          <p:nvPr/>
        </p:nvSpPr>
        <p:spPr bwMode="auto">
          <a:xfrm>
            <a:off x="1968500" y="2509838"/>
            <a:ext cx="114300" cy="363537"/>
          </a:xfrm>
          <a:custGeom>
            <a:avLst/>
            <a:gdLst>
              <a:gd name="T0" fmla="*/ 2147483646 w 47"/>
              <a:gd name="T1" fmla="*/ 2147483646 h 151"/>
              <a:gd name="T2" fmla="*/ 2147483646 w 47"/>
              <a:gd name="T3" fmla="*/ 0 h 151"/>
              <a:gd name="T4" fmla="*/ 2147483646 w 47"/>
              <a:gd name="T5" fmla="*/ 0 h 151"/>
              <a:gd name="T6" fmla="*/ 0 w 47"/>
              <a:gd name="T7" fmla="*/ 2147483646 h 151"/>
              <a:gd name="T8" fmla="*/ 0 w 47"/>
              <a:gd name="T9" fmla="*/ 2147483646 h 151"/>
              <a:gd name="T10" fmla="*/ 2147483646 w 47"/>
              <a:gd name="T11" fmla="*/ 2147483646 h 151"/>
              <a:gd name="T12" fmla="*/ 2147483646 w 47"/>
              <a:gd name="T13" fmla="*/ 2147483646 h 151"/>
              <a:gd name="T14" fmla="*/ 2147483646 w 47"/>
              <a:gd name="T15" fmla="*/ 2147483646 h 151"/>
              <a:gd name="T16" fmla="*/ 2147483646 w 47"/>
              <a:gd name="T17" fmla="*/ 2147483646 h 1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175"/>
          <p:cNvSpPr/>
          <p:nvPr/>
        </p:nvSpPr>
        <p:spPr bwMode="auto">
          <a:xfrm>
            <a:off x="2100263" y="2239963"/>
            <a:ext cx="430212" cy="692150"/>
          </a:xfrm>
          <a:custGeom>
            <a:avLst/>
            <a:gdLst>
              <a:gd name="T0" fmla="*/ 2147483646 w 180"/>
              <a:gd name="T1" fmla="*/ 2147483646 h 289"/>
              <a:gd name="T2" fmla="*/ 0 w 180"/>
              <a:gd name="T3" fmla="*/ 2147483646 h 289"/>
              <a:gd name="T4" fmla="*/ 0 w 180"/>
              <a:gd name="T5" fmla="*/ 2147483646 h 289"/>
              <a:gd name="T6" fmla="*/ 2147483646 w 180"/>
              <a:gd name="T7" fmla="*/ 2147483646 h 289"/>
              <a:gd name="T8" fmla="*/ 2147483646 w 180"/>
              <a:gd name="T9" fmla="*/ 2147483646 h 289"/>
              <a:gd name="T10" fmla="*/ 2147483646 w 180"/>
              <a:gd name="T11" fmla="*/ 2147483646 h 289"/>
              <a:gd name="T12" fmla="*/ 2147483646 w 180"/>
              <a:gd name="T13" fmla="*/ 2147483646 h 289"/>
              <a:gd name="T14" fmla="*/ 2147483646 w 180"/>
              <a:gd name="T15" fmla="*/ 2147483646 h 289"/>
              <a:gd name="T16" fmla="*/ 2147483646 w 180"/>
              <a:gd name="T17" fmla="*/ 2147483646 h 289"/>
              <a:gd name="T18" fmla="*/ 2147483646 w 180"/>
              <a:gd name="T19" fmla="*/ 2147483646 h 289"/>
              <a:gd name="T20" fmla="*/ 2147483646 w 180"/>
              <a:gd name="T21" fmla="*/ 2147483646 h 289"/>
              <a:gd name="T22" fmla="*/ 2147483646 w 180"/>
              <a:gd name="T23" fmla="*/ 2147483646 h 289"/>
              <a:gd name="T24" fmla="*/ 2147483646 w 180"/>
              <a:gd name="T25" fmla="*/ 2147483646 h 289"/>
              <a:gd name="T26" fmla="*/ 2147483646 w 180"/>
              <a:gd name="T27" fmla="*/ 2147483646 h 289"/>
              <a:gd name="T28" fmla="*/ 2147483646 w 180"/>
              <a:gd name="T29" fmla="*/ 2147483646 h 289"/>
              <a:gd name="T30" fmla="*/ 2147483646 w 180"/>
              <a:gd name="T31" fmla="*/ 2147483646 h 289"/>
              <a:gd name="T32" fmla="*/ 2147483646 w 180"/>
              <a:gd name="T33" fmla="*/ 2147483646 h 289"/>
              <a:gd name="T34" fmla="*/ 2147483646 w 180"/>
              <a:gd name="T35" fmla="*/ 2147483646 h 289"/>
              <a:gd name="T36" fmla="*/ 2147483646 w 180"/>
              <a:gd name="T37" fmla="*/ 2147483646 h 289"/>
              <a:gd name="T38" fmla="*/ 2147483646 w 180"/>
              <a:gd name="T39" fmla="*/ 2147483646 h 289"/>
              <a:gd name="T40" fmla="*/ 2147483646 w 180"/>
              <a:gd name="T41" fmla="*/ 2147483646 h 289"/>
              <a:gd name="T42" fmla="*/ 2147483646 w 180"/>
              <a:gd name="T43" fmla="*/ 2147483646 h 289"/>
              <a:gd name="T44" fmla="*/ 2147483646 w 180"/>
              <a:gd name="T45" fmla="*/ 2147483646 h 289"/>
              <a:gd name="T46" fmla="*/ 2147483646 w 180"/>
              <a:gd name="T47" fmla="*/ 2147483646 h 289"/>
              <a:gd name="T48" fmla="*/ 2147483646 w 180"/>
              <a:gd name="T49" fmla="*/ 2147483646 h 289"/>
              <a:gd name="T50" fmla="*/ 2147483646 w 180"/>
              <a:gd name="T51" fmla="*/ 2147483646 h 289"/>
              <a:gd name="T52" fmla="*/ 2147483646 w 180"/>
              <a:gd name="T53" fmla="*/ 2147483646 h 289"/>
              <a:gd name="T54" fmla="*/ 2147483646 w 180"/>
              <a:gd name="T55" fmla="*/ 2147483646 h 289"/>
              <a:gd name="T56" fmla="*/ 2147483646 w 180"/>
              <a:gd name="T57" fmla="*/ 2147483646 h 289"/>
              <a:gd name="T58" fmla="*/ 2147483646 w 180"/>
              <a:gd name="T59" fmla="*/ 2147483646 h 28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文本框 7"/>
          <p:cNvSpPr txBox="1">
            <a:spLocks noChangeArrowheads="1"/>
          </p:cNvSpPr>
          <p:nvPr/>
        </p:nvSpPr>
        <p:spPr bwMode="auto">
          <a:xfrm>
            <a:off x="1221581" y="4165600"/>
            <a:ext cx="2006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000" dirty="0">
                <a:solidFill>
                  <a:srgbClr val="414042"/>
                </a:solidFill>
                <a:latin typeface="微软雅黑" panose="020B0503020204020204" pitchFamily="34" charset="-122"/>
                <a:ea typeface="微软雅黑" panose="020B0503020204020204" pitchFamily="34" charset="-122"/>
              </a:rPr>
              <a:t>垃圾分类回收处理可大幅降低污染程度、节省垃圾后端的处理成本、促进资源的再生利用，是世界性环保的重要方式。</a:t>
            </a:r>
            <a:endParaRPr lang="en-US" altLang="zh-CN" sz="2000" dirty="0">
              <a:solidFill>
                <a:srgbClr val="414042"/>
              </a:solidFill>
              <a:latin typeface="微软雅黑" panose="020B0503020204020204" pitchFamily="34" charset="-122"/>
              <a:ea typeface="微软雅黑" panose="020B0503020204020204" pitchFamily="34" charset="-122"/>
            </a:endParaRPr>
          </a:p>
        </p:txBody>
      </p:sp>
      <p:sp>
        <p:nvSpPr>
          <p:cNvPr id="32" name="文本框 8"/>
          <p:cNvSpPr txBox="1">
            <a:spLocks noChangeArrowheads="1"/>
          </p:cNvSpPr>
          <p:nvPr/>
        </p:nvSpPr>
        <p:spPr bwMode="auto">
          <a:xfrm>
            <a:off x="1600200" y="3698875"/>
            <a:ext cx="127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a:solidFill>
                  <a:srgbClr val="414042"/>
                </a:solidFill>
                <a:latin typeface="微软雅黑" panose="020B0503020204020204" pitchFamily="34" charset="-122"/>
                <a:ea typeface="微软雅黑" panose="020B0503020204020204" pitchFamily="34" charset="-122"/>
              </a:rPr>
              <a:t>一、</a:t>
            </a:r>
          </a:p>
        </p:txBody>
      </p:sp>
      <p:sp>
        <p:nvSpPr>
          <p:cNvPr id="33" name="椭圆 32"/>
          <p:cNvSpPr/>
          <p:nvPr/>
        </p:nvSpPr>
        <p:spPr>
          <a:xfrm>
            <a:off x="3957638" y="1798638"/>
            <a:ext cx="1708150" cy="1706562"/>
          </a:xfrm>
          <a:prstGeom prst="ellipse">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4" name="文本框 17"/>
          <p:cNvSpPr txBox="1">
            <a:spLocks noChangeArrowheads="1"/>
          </p:cNvSpPr>
          <p:nvPr/>
        </p:nvSpPr>
        <p:spPr bwMode="auto">
          <a:xfrm>
            <a:off x="3807619" y="4165600"/>
            <a:ext cx="20081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000" dirty="0">
                <a:solidFill>
                  <a:srgbClr val="414042"/>
                </a:solidFill>
                <a:latin typeface="微软雅黑" panose="020B0503020204020204" pitchFamily="34" charset="-122"/>
                <a:ea typeface="微软雅黑" panose="020B0503020204020204" pitchFamily="34" charset="-122"/>
              </a:rPr>
              <a:t>社会治理</a:t>
            </a:r>
            <a:endParaRPr lang="en-US" altLang="zh-CN" sz="2000" dirty="0">
              <a:solidFill>
                <a:srgbClr val="414042"/>
              </a:solidFill>
              <a:latin typeface="微软雅黑" panose="020B0503020204020204" pitchFamily="34" charset="-122"/>
              <a:ea typeface="微软雅黑" panose="020B0503020204020204" pitchFamily="34" charset="-122"/>
            </a:endParaRPr>
          </a:p>
          <a:p>
            <a:pPr algn="ctr">
              <a:lnSpc>
                <a:spcPct val="100000"/>
              </a:lnSpc>
              <a:spcBef>
                <a:spcPct val="0"/>
              </a:spcBef>
              <a:buNone/>
            </a:pPr>
            <a:r>
              <a:rPr lang="zh-CN" altLang="en-US" sz="2000" dirty="0">
                <a:solidFill>
                  <a:srgbClr val="414042"/>
                </a:solidFill>
                <a:latin typeface="微软雅黑" panose="020B0503020204020204" pitchFamily="34" charset="-122"/>
                <a:ea typeface="微软雅黑" panose="020B0503020204020204" pitchFamily="34" charset="-122"/>
              </a:rPr>
              <a:t>高质量的经济发展</a:t>
            </a:r>
            <a:endParaRPr lang="en-US" altLang="zh-CN" sz="2000" dirty="0">
              <a:solidFill>
                <a:srgbClr val="414042"/>
              </a:solidFill>
              <a:latin typeface="微软雅黑" panose="020B0503020204020204" pitchFamily="34" charset="-122"/>
              <a:ea typeface="微软雅黑" panose="020B0503020204020204" pitchFamily="34" charset="-122"/>
            </a:endParaRPr>
          </a:p>
          <a:p>
            <a:pPr algn="ctr">
              <a:lnSpc>
                <a:spcPct val="100000"/>
              </a:lnSpc>
              <a:spcBef>
                <a:spcPct val="0"/>
              </a:spcBef>
              <a:buNone/>
            </a:pPr>
            <a:r>
              <a:rPr lang="zh-CN" altLang="en-US" sz="2000" dirty="0">
                <a:solidFill>
                  <a:srgbClr val="414042"/>
                </a:solidFill>
                <a:latin typeface="微软雅黑" panose="020B0503020204020204" pitchFamily="34" charset="-122"/>
                <a:ea typeface="微软雅黑" panose="020B0503020204020204" pitchFamily="34" charset="-122"/>
              </a:rPr>
              <a:t>环境质量改善</a:t>
            </a:r>
            <a:endParaRPr lang="en-US" altLang="zh-CN" sz="2000" dirty="0">
              <a:solidFill>
                <a:srgbClr val="414042"/>
              </a:solidFill>
              <a:latin typeface="微软雅黑" panose="020B0503020204020204" pitchFamily="34" charset="-122"/>
              <a:ea typeface="微软雅黑" panose="020B0503020204020204" pitchFamily="34" charset="-122"/>
            </a:endParaRPr>
          </a:p>
          <a:p>
            <a:pPr algn="ctr">
              <a:lnSpc>
                <a:spcPct val="100000"/>
              </a:lnSpc>
              <a:spcBef>
                <a:spcPct val="0"/>
              </a:spcBef>
              <a:buNone/>
            </a:pPr>
            <a:r>
              <a:rPr lang="zh-CN" altLang="en-US" sz="2000" dirty="0">
                <a:solidFill>
                  <a:srgbClr val="414042"/>
                </a:solidFill>
                <a:latin typeface="微软雅黑" panose="020B0503020204020204" pitchFamily="34" charset="-122"/>
                <a:ea typeface="微软雅黑" panose="020B0503020204020204" pitchFamily="34" charset="-122"/>
              </a:rPr>
              <a:t>提升国民素质</a:t>
            </a:r>
            <a:endParaRPr lang="en-US" altLang="zh-CN" sz="2000" dirty="0">
              <a:solidFill>
                <a:srgbClr val="414042"/>
              </a:solidFill>
              <a:latin typeface="微软雅黑" panose="020B0503020204020204" pitchFamily="34" charset="-122"/>
              <a:ea typeface="微软雅黑" panose="020B0503020204020204" pitchFamily="34" charset="-122"/>
            </a:endParaRPr>
          </a:p>
        </p:txBody>
      </p:sp>
      <p:sp>
        <p:nvSpPr>
          <p:cNvPr id="35" name="文本框 18"/>
          <p:cNvSpPr txBox="1">
            <a:spLocks noChangeArrowheads="1"/>
          </p:cNvSpPr>
          <p:nvPr/>
        </p:nvSpPr>
        <p:spPr bwMode="auto">
          <a:xfrm>
            <a:off x="4187825" y="3698875"/>
            <a:ext cx="1268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a:solidFill>
                  <a:srgbClr val="414042"/>
                </a:solidFill>
                <a:latin typeface="微软雅黑" panose="020B0503020204020204" pitchFamily="34" charset="-122"/>
                <a:ea typeface="微软雅黑" panose="020B0503020204020204" pitchFamily="34" charset="-122"/>
              </a:rPr>
              <a:t>二、</a:t>
            </a:r>
          </a:p>
        </p:txBody>
      </p:sp>
      <p:sp>
        <p:nvSpPr>
          <p:cNvPr id="36" name="Freeform 367"/>
          <p:cNvSpPr>
            <a:spLocks noEditPoints="1"/>
          </p:cNvSpPr>
          <p:nvPr/>
        </p:nvSpPr>
        <p:spPr bwMode="auto">
          <a:xfrm>
            <a:off x="4564063" y="2336800"/>
            <a:ext cx="557212" cy="595313"/>
          </a:xfrm>
          <a:custGeom>
            <a:avLst/>
            <a:gdLst>
              <a:gd name="T0" fmla="*/ 2147483646 w 269"/>
              <a:gd name="T1" fmla="*/ 2147483646 h 288"/>
              <a:gd name="T2" fmla="*/ 2147483646 w 269"/>
              <a:gd name="T3" fmla="*/ 2147483646 h 288"/>
              <a:gd name="T4" fmla="*/ 2147483646 w 269"/>
              <a:gd name="T5" fmla="*/ 2147483646 h 288"/>
              <a:gd name="T6" fmla="*/ 2147483646 w 269"/>
              <a:gd name="T7" fmla="*/ 2147483646 h 288"/>
              <a:gd name="T8" fmla="*/ 2147483646 w 269"/>
              <a:gd name="T9" fmla="*/ 2147483646 h 288"/>
              <a:gd name="T10" fmla="*/ 2147483646 w 269"/>
              <a:gd name="T11" fmla="*/ 2147483646 h 288"/>
              <a:gd name="T12" fmla="*/ 2147483646 w 269"/>
              <a:gd name="T13" fmla="*/ 2147483646 h 288"/>
              <a:gd name="T14" fmla="*/ 2147483646 w 269"/>
              <a:gd name="T15" fmla="*/ 2147483646 h 288"/>
              <a:gd name="T16" fmla="*/ 2147483646 w 269"/>
              <a:gd name="T17" fmla="*/ 2147483646 h 288"/>
              <a:gd name="T18" fmla="*/ 2147483646 w 269"/>
              <a:gd name="T19" fmla="*/ 2147483646 h 288"/>
              <a:gd name="T20" fmla="*/ 2147483646 w 269"/>
              <a:gd name="T21" fmla="*/ 2147483646 h 288"/>
              <a:gd name="T22" fmla="*/ 2147483646 w 269"/>
              <a:gd name="T23" fmla="*/ 2147483646 h 288"/>
              <a:gd name="T24" fmla="*/ 2147483646 w 269"/>
              <a:gd name="T25" fmla="*/ 2147483646 h 288"/>
              <a:gd name="T26" fmla="*/ 2147483646 w 269"/>
              <a:gd name="T27" fmla="*/ 2147483646 h 288"/>
              <a:gd name="T28" fmla="*/ 2147483646 w 269"/>
              <a:gd name="T29" fmla="*/ 2147483646 h 288"/>
              <a:gd name="T30" fmla="*/ 2147483646 w 269"/>
              <a:gd name="T31" fmla="*/ 2147483646 h 288"/>
              <a:gd name="T32" fmla="*/ 2147483646 w 269"/>
              <a:gd name="T33" fmla="*/ 0 h 288"/>
              <a:gd name="T34" fmla="*/ 2147483646 w 269"/>
              <a:gd name="T35" fmla="*/ 2147483646 h 288"/>
              <a:gd name="T36" fmla="*/ 2147483646 w 269"/>
              <a:gd name="T37" fmla="*/ 2147483646 h 288"/>
              <a:gd name="T38" fmla="*/ 2147483646 w 269"/>
              <a:gd name="T39" fmla="*/ 2147483646 h 288"/>
              <a:gd name="T40" fmla="*/ 2147483646 w 269"/>
              <a:gd name="T41" fmla="*/ 2147483646 h 288"/>
              <a:gd name="T42" fmla="*/ 2147483646 w 269"/>
              <a:gd name="T43" fmla="*/ 2147483646 h 288"/>
              <a:gd name="T44" fmla="*/ 2147483646 w 269"/>
              <a:gd name="T45" fmla="*/ 2147483646 h 288"/>
              <a:gd name="T46" fmla="*/ 2147483646 w 269"/>
              <a:gd name="T47" fmla="*/ 2147483646 h 288"/>
              <a:gd name="T48" fmla="*/ 2147483646 w 269"/>
              <a:gd name="T49" fmla="*/ 2147483646 h 288"/>
              <a:gd name="T50" fmla="*/ 2147483646 w 269"/>
              <a:gd name="T51" fmla="*/ 2147483646 h 288"/>
              <a:gd name="T52" fmla="*/ 2147483646 w 269"/>
              <a:gd name="T53" fmla="*/ 2147483646 h 288"/>
              <a:gd name="T54" fmla="*/ 2147483646 w 269"/>
              <a:gd name="T55" fmla="*/ 2147483646 h 288"/>
              <a:gd name="T56" fmla="*/ 2147483646 w 269"/>
              <a:gd name="T57" fmla="*/ 2147483646 h 288"/>
              <a:gd name="T58" fmla="*/ 2147483646 w 269"/>
              <a:gd name="T59" fmla="*/ 2147483646 h 288"/>
              <a:gd name="T60" fmla="*/ 2147483646 w 269"/>
              <a:gd name="T61" fmla="*/ 2147483646 h 288"/>
              <a:gd name="T62" fmla="*/ 2147483646 w 269"/>
              <a:gd name="T63" fmla="*/ 2147483646 h 288"/>
              <a:gd name="T64" fmla="*/ 2147483646 w 269"/>
              <a:gd name="T65" fmla="*/ 2147483646 h 288"/>
              <a:gd name="T66" fmla="*/ 0 w 269"/>
              <a:gd name="T67" fmla="*/ 2147483646 h 288"/>
              <a:gd name="T68" fmla="*/ 2147483646 w 269"/>
              <a:gd name="T69" fmla="*/ 2147483646 h 288"/>
              <a:gd name="T70" fmla="*/ 2147483646 w 269"/>
              <a:gd name="T71" fmla="*/ 2147483646 h 288"/>
              <a:gd name="T72" fmla="*/ 2147483646 w 269"/>
              <a:gd name="T73" fmla="*/ 2147483646 h 288"/>
              <a:gd name="T74" fmla="*/ 2147483646 w 269"/>
              <a:gd name="T75" fmla="*/ 2147483646 h 288"/>
              <a:gd name="T76" fmla="*/ 2147483646 w 269"/>
              <a:gd name="T77" fmla="*/ 2147483646 h 288"/>
              <a:gd name="T78" fmla="*/ 2147483646 w 269"/>
              <a:gd name="T79" fmla="*/ 2147483646 h 288"/>
              <a:gd name="T80" fmla="*/ 2147483646 w 269"/>
              <a:gd name="T81" fmla="*/ 2147483646 h 288"/>
              <a:gd name="T82" fmla="*/ 2147483646 w 269"/>
              <a:gd name="T83" fmla="*/ 2147483646 h 288"/>
              <a:gd name="T84" fmla="*/ 2147483646 w 269"/>
              <a:gd name="T85" fmla="*/ 2147483646 h 288"/>
              <a:gd name="T86" fmla="*/ 2147483646 w 269"/>
              <a:gd name="T87" fmla="*/ 2147483646 h 288"/>
              <a:gd name="T88" fmla="*/ 2147483646 w 269"/>
              <a:gd name="T89" fmla="*/ 2147483646 h 288"/>
              <a:gd name="T90" fmla="*/ 2147483646 w 269"/>
              <a:gd name="T91" fmla="*/ 2147483646 h 288"/>
              <a:gd name="T92" fmla="*/ 2147483646 w 269"/>
              <a:gd name="T93" fmla="*/ 2147483646 h 288"/>
              <a:gd name="T94" fmla="*/ 2147483646 w 269"/>
              <a:gd name="T95" fmla="*/ 2147483646 h 288"/>
              <a:gd name="T96" fmla="*/ 2147483646 w 269"/>
              <a:gd name="T97" fmla="*/ 2147483646 h 288"/>
              <a:gd name="T98" fmla="*/ 2147483646 w 269"/>
              <a:gd name="T99" fmla="*/ 2147483646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tx1">
              <a:lumMod val="85000"/>
              <a:lumOff val="15000"/>
            </a:schemeClr>
          </a:solidFill>
          <a:ln>
            <a:noFill/>
          </a:ln>
        </p:spPr>
        <p:txBody>
          <a:bodyPr/>
          <a:lstStyle/>
          <a:p>
            <a:endParaRPr lang="zh-CN" altLang="en-US"/>
          </a:p>
        </p:txBody>
      </p:sp>
      <p:sp>
        <p:nvSpPr>
          <p:cNvPr id="37" name="椭圆 36"/>
          <p:cNvSpPr/>
          <p:nvPr/>
        </p:nvSpPr>
        <p:spPr>
          <a:xfrm>
            <a:off x="6545263" y="1798638"/>
            <a:ext cx="1706562" cy="1706562"/>
          </a:xfrm>
          <a:prstGeom prst="ellipse">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8" name="文本框 26"/>
          <p:cNvSpPr txBox="1">
            <a:spLocks noChangeArrowheads="1"/>
          </p:cNvSpPr>
          <p:nvPr/>
        </p:nvSpPr>
        <p:spPr bwMode="auto">
          <a:xfrm>
            <a:off x="6395244" y="4165600"/>
            <a:ext cx="20081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000" dirty="0">
                <a:solidFill>
                  <a:srgbClr val="414042"/>
                </a:solidFill>
                <a:latin typeface="微软雅黑" panose="020B0503020204020204" pitchFamily="34" charset="-122"/>
                <a:ea typeface="微软雅黑" panose="020B0503020204020204" pitchFamily="34" charset="-122"/>
              </a:rPr>
              <a:t>校园垃圾产生种类较为单一、同质，集中产生的数量巨大，处理成本也非常高</a:t>
            </a:r>
            <a:endParaRPr lang="en-US" altLang="zh-CN" sz="2000" dirty="0">
              <a:solidFill>
                <a:srgbClr val="414042"/>
              </a:solidFill>
              <a:latin typeface="微软雅黑" panose="020B0503020204020204" pitchFamily="34" charset="-122"/>
              <a:ea typeface="微软雅黑" panose="020B0503020204020204" pitchFamily="34" charset="-122"/>
            </a:endParaRPr>
          </a:p>
        </p:txBody>
      </p:sp>
      <p:sp>
        <p:nvSpPr>
          <p:cNvPr id="39" name="文本框 27"/>
          <p:cNvSpPr txBox="1">
            <a:spLocks noChangeArrowheads="1"/>
          </p:cNvSpPr>
          <p:nvPr/>
        </p:nvSpPr>
        <p:spPr bwMode="auto">
          <a:xfrm>
            <a:off x="6773863" y="3698875"/>
            <a:ext cx="127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a:solidFill>
                  <a:srgbClr val="414042"/>
                </a:solidFill>
                <a:latin typeface="微软雅黑" panose="020B0503020204020204" pitchFamily="34" charset="-122"/>
                <a:ea typeface="微软雅黑" panose="020B0503020204020204" pitchFamily="34" charset="-122"/>
              </a:rPr>
              <a:t>三、</a:t>
            </a:r>
          </a:p>
        </p:txBody>
      </p:sp>
      <p:sp>
        <p:nvSpPr>
          <p:cNvPr id="40" name="Freeform 378"/>
          <p:cNvSpPr/>
          <p:nvPr/>
        </p:nvSpPr>
        <p:spPr bwMode="auto">
          <a:xfrm>
            <a:off x="7112000" y="2730500"/>
            <a:ext cx="595313" cy="228600"/>
          </a:xfrm>
          <a:custGeom>
            <a:avLst/>
            <a:gdLst>
              <a:gd name="T0" fmla="*/ 2147483646 w 280"/>
              <a:gd name="T1" fmla="*/ 2147483646 h 108"/>
              <a:gd name="T2" fmla="*/ 2147483646 w 280"/>
              <a:gd name="T3" fmla="*/ 2147483646 h 108"/>
              <a:gd name="T4" fmla="*/ 0 w 280"/>
              <a:gd name="T5" fmla="*/ 2147483646 h 108"/>
              <a:gd name="T6" fmla="*/ 0 w 280"/>
              <a:gd name="T7" fmla="*/ 2147483646 h 108"/>
              <a:gd name="T8" fmla="*/ 2147483646 w 280"/>
              <a:gd name="T9" fmla="*/ 2147483646 h 108"/>
              <a:gd name="T10" fmla="*/ 2147483646 w 280"/>
              <a:gd name="T11" fmla="*/ 2147483646 h 108"/>
              <a:gd name="T12" fmla="*/ 2147483646 w 280"/>
              <a:gd name="T13" fmla="*/ 2147483646 h 108"/>
              <a:gd name="T14" fmla="*/ 2147483646 w 280"/>
              <a:gd name="T15" fmla="*/ 2147483646 h 108"/>
              <a:gd name="T16" fmla="*/ 2147483646 w 280"/>
              <a:gd name="T17" fmla="*/ 2147483646 h 108"/>
              <a:gd name="T18" fmla="*/ 2147483646 w 280"/>
              <a:gd name="T19" fmla="*/ 2147483646 h 108"/>
              <a:gd name="T20" fmla="*/ 2147483646 w 280"/>
              <a:gd name="T21" fmla="*/ 0 h 108"/>
              <a:gd name="T22" fmla="*/ 2147483646 w 280"/>
              <a:gd name="T23" fmla="*/ 0 h 108"/>
              <a:gd name="T24" fmla="*/ 2147483646 w 280"/>
              <a:gd name="T25" fmla="*/ 2147483646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0" h="108">
                <a:moveTo>
                  <a:pt x="34" y="75"/>
                </a:moveTo>
                <a:cubicBezTo>
                  <a:pt x="10" y="75"/>
                  <a:pt x="10" y="75"/>
                  <a:pt x="10" y="75"/>
                </a:cubicBezTo>
                <a:cubicBezTo>
                  <a:pt x="5" y="75"/>
                  <a:pt x="0" y="79"/>
                  <a:pt x="0" y="85"/>
                </a:cubicBezTo>
                <a:cubicBezTo>
                  <a:pt x="0" y="98"/>
                  <a:pt x="0" y="98"/>
                  <a:pt x="0" y="98"/>
                </a:cubicBezTo>
                <a:cubicBezTo>
                  <a:pt x="0" y="103"/>
                  <a:pt x="5" y="108"/>
                  <a:pt x="10" y="108"/>
                </a:cubicBezTo>
                <a:cubicBezTo>
                  <a:pt x="270" y="108"/>
                  <a:pt x="270" y="108"/>
                  <a:pt x="270" y="108"/>
                </a:cubicBezTo>
                <a:cubicBezTo>
                  <a:pt x="276" y="108"/>
                  <a:pt x="280" y="103"/>
                  <a:pt x="280" y="98"/>
                </a:cubicBezTo>
                <a:cubicBezTo>
                  <a:pt x="280" y="85"/>
                  <a:pt x="280" y="85"/>
                  <a:pt x="280" y="85"/>
                </a:cubicBezTo>
                <a:cubicBezTo>
                  <a:pt x="280" y="79"/>
                  <a:pt x="276" y="75"/>
                  <a:pt x="270" y="75"/>
                </a:cubicBezTo>
                <a:cubicBezTo>
                  <a:pt x="248" y="75"/>
                  <a:pt x="248" y="75"/>
                  <a:pt x="248" y="75"/>
                </a:cubicBezTo>
                <a:cubicBezTo>
                  <a:pt x="220" y="0"/>
                  <a:pt x="220" y="0"/>
                  <a:pt x="220" y="0"/>
                </a:cubicBezTo>
                <a:cubicBezTo>
                  <a:pt x="62" y="0"/>
                  <a:pt x="62" y="0"/>
                  <a:pt x="62" y="0"/>
                </a:cubicBezTo>
                <a:lnTo>
                  <a:pt x="34" y="7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 name="Freeform 379"/>
          <p:cNvSpPr/>
          <p:nvPr/>
        </p:nvSpPr>
        <p:spPr bwMode="auto">
          <a:xfrm>
            <a:off x="7329488" y="2344738"/>
            <a:ext cx="163512" cy="160337"/>
          </a:xfrm>
          <a:custGeom>
            <a:avLst/>
            <a:gdLst>
              <a:gd name="T0" fmla="*/ 2147483646 w 78"/>
              <a:gd name="T1" fmla="*/ 2147483646 h 75"/>
              <a:gd name="T2" fmla="*/ 2147483646 w 78"/>
              <a:gd name="T3" fmla="*/ 0 h 75"/>
              <a:gd name="T4" fmla="*/ 2147483646 w 78"/>
              <a:gd name="T5" fmla="*/ 2147483646 h 75"/>
              <a:gd name="T6" fmla="*/ 0 w 78"/>
              <a:gd name="T7" fmla="*/ 2147483646 h 75"/>
              <a:gd name="T8" fmla="*/ 2147483646 w 78"/>
              <a:gd name="T9" fmla="*/ 2147483646 h 75"/>
              <a:gd name="T10" fmla="*/ 2147483646 w 78"/>
              <a:gd name="T11" fmla="*/ 2147483646 h 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 h="75">
                <a:moveTo>
                  <a:pt x="54" y="9"/>
                </a:moveTo>
                <a:cubicBezTo>
                  <a:pt x="54" y="9"/>
                  <a:pt x="52" y="0"/>
                  <a:pt x="39" y="0"/>
                </a:cubicBezTo>
                <a:cubicBezTo>
                  <a:pt x="26" y="0"/>
                  <a:pt x="24" y="10"/>
                  <a:pt x="24" y="10"/>
                </a:cubicBezTo>
                <a:cubicBezTo>
                  <a:pt x="0" y="75"/>
                  <a:pt x="0" y="75"/>
                  <a:pt x="0" y="75"/>
                </a:cubicBezTo>
                <a:cubicBezTo>
                  <a:pt x="78" y="75"/>
                  <a:pt x="78" y="75"/>
                  <a:pt x="78" y="75"/>
                </a:cubicBezTo>
                <a:lnTo>
                  <a:pt x="54"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 name="Freeform 380"/>
          <p:cNvSpPr/>
          <p:nvPr/>
        </p:nvSpPr>
        <p:spPr bwMode="auto">
          <a:xfrm>
            <a:off x="7264400" y="2565400"/>
            <a:ext cx="288925" cy="104775"/>
          </a:xfrm>
          <a:custGeom>
            <a:avLst/>
            <a:gdLst>
              <a:gd name="T0" fmla="*/ 2147483646 w 77"/>
              <a:gd name="T1" fmla="*/ 0 h 28"/>
              <a:gd name="T2" fmla="*/ 0 w 77"/>
              <a:gd name="T3" fmla="*/ 2147483646 h 28"/>
              <a:gd name="T4" fmla="*/ 2147483646 w 77"/>
              <a:gd name="T5" fmla="*/ 2147483646 h 28"/>
              <a:gd name="T6" fmla="*/ 2147483646 w 77"/>
              <a:gd name="T7" fmla="*/ 0 h 28"/>
              <a:gd name="T8" fmla="*/ 2147483646 w 7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28">
                <a:moveTo>
                  <a:pt x="10" y="0"/>
                </a:moveTo>
                <a:lnTo>
                  <a:pt x="0" y="28"/>
                </a:lnTo>
                <a:lnTo>
                  <a:pt x="77" y="28"/>
                </a:lnTo>
                <a:lnTo>
                  <a:pt x="67" y="0"/>
                </a:ln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椭圆 42"/>
          <p:cNvSpPr/>
          <p:nvPr/>
        </p:nvSpPr>
        <p:spPr>
          <a:xfrm>
            <a:off x="9132888" y="1798638"/>
            <a:ext cx="1706562" cy="1706562"/>
          </a:xfrm>
          <a:prstGeom prst="ellipse">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4" name="文本框 35"/>
          <p:cNvSpPr txBox="1">
            <a:spLocks noChangeArrowheads="1"/>
          </p:cNvSpPr>
          <p:nvPr/>
        </p:nvSpPr>
        <p:spPr bwMode="auto">
          <a:xfrm>
            <a:off x="8981281" y="4165600"/>
            <a:ext cx="20081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zh-CN" altLang="en-US" sz="2000" dirty="0">
                <a:solidFill>
                  <a:srgbClr val="414042"/>
                </a:solidFill>
                <a:latin typeface="微软雅黑" panose="020B0503020204020204" pitchFamily="34" charset="-122"/>
                <a:ea typeface="微软雅黑" panose="020B0503020204020204" pitchFamily="34" charset="-122"/>
              </a:rPr>
              <a:t>目前垃圾分类的措施，未能提高大多数人的垃圾分类意识、 提升同学们垃圾分类的执行力。</a:t>
            </a:r>
            <a:endParaRPr lang="en-US" altLang="zh-CN" sz="2000" dirty="0">
              <a:solidFill>
                <a:srgbClr val="414042"/>
              </a:solidFill>
              <a:latin typeface="微软雅黑" panose="020B0503020204020204" pitchFamily="34" charset="-122"/>
              <a:ea typeface="微软雅黑" panose="020B0503020204020204" pitchFamily="34" charset="-122"/>
            </a:endParaRPr>
          </a:p>
        </p:txBody>
      </p:sp>
      <p:sp>
        <p:nvSpPr>
          <p:cNvPr id="45" name="文本框 36"/>
          <p:cNvSpPr txBox="1">
            <a:spLocks noChangeArrowheads="1"/>
          </p:cNvSpPr>
          <p:nvPr/>
        </p:nvSpPr>
        <p:spPr bwMode="auto">
          <a:xfrm>
            <a:off x="9361488" y="3698875"/>
            <a:ext cx="127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a:solidFill>
                  <a:srgbClr val="414042"/>
                </a:solidFill>
                <a:latin typeface="微软雅黑" panose="020B0503020204020204" pitchFamily="34" charset="-122"/>
                <a:ea typeface="微软雅黑" panose="020B0503020204020204" pitchFamily="34" charset="-122"/>
              </a:rPr>
              <a:t>四、</a:t>
            </a:r>
          </a:p>
        </p:txBody>
      </p:sp>
      <p:sp>
        <p:nvSpPr>
          <p:cNvPr id="46" name="Freeform 229"/>
          <p:cNvSpPr>
            <a:spLocks noEditPoints="1"/>
          </p:cNvSpPr>
          <p:nvPr/>
        </p:nvSpPr>
        <p:spPr bwMode="auto">
          <a:xfrm>
            <a:off x="9731375" y="2430463"/>
            <a:ext cx="530225" cy="528637"/>
          </a:xfrm>
          <a:custGeom>
            <a:avLst/>
            <a:gdLst>
              <a:gd name="T0" fmla="*/ 2147483646 w 288"/>
              <a:gd name="T1" fmla="*/ 2147483646 h 286"/>
              <a:gd name="T2" fmla="*/ 2147483646 w 288"/>
              <a:gd name="T3" fmla="*/ 2147483646 h 286"/>
              <a:gd name="T4" fmla="*/ 2147483646 w 288"/>
              <a:gd name="T5" fmla="*/ 0 h 286"/>
              <a:gd name="T6" fmla="*/ 2147483646 w 288"/>
              <a:gd name="T7" fmla="*/ 2147483646 h 286"/>
              <a:gd name="T8" fmla="*/ 2147483646 w 288"/>
              <a:gd name="T9" fmla="*/ 2147483646 h 286"/>
              <a:gd name="T10" fmla="*/ 2147483646 w 288"/>
              <a:gd name="T11" fmla="*/ 2147483646 h 286"/>
              <a:gd name="T12" fmla="*/ 2147483646 w 288"/>
              <a:gd name="T13" fmla="*/ 2147483646 h 286"/>
              <a:gd name="T14" fmla="*/ 0 w 288"/>
              <a:gd name="T15" fmla="*/ 2147483646 h 286"/>
              <a:gd name="T16" fmla="*/ 2147483646 w 288"/>
              <a:gd name="T17" fmla="*/ 2147483646 h 286"/>
              <a:gd name="T18" fmla="*/ 2147483646 w 288"/>
              <a:gd name="T19" fmla="*/ 2147483646 h 286"/>
              <a:gd name="T20" fmla="*/ 2147483646 w 288"/>
              <a:gd name="T21" fmla="*/ 2147483646 h 286"/>
              <a:gd name="T22" fmla="*/ 2147483646 w 288"/>
              <a:gd name="T23" fmla="*/ 2147483646 h 286"/>
              <a:gd name="T24" fmla="*/ 2147483646 w 288"/>
              <a:gd name="T25" fmla="*/ 2147483646 h 286"/>
              <a:gd name="T26" fmla="*/ 2147483646 w 288"/>
              <a:gd name="T27" fmla="*/ 2147483646 h 286"/>
              <a:gd name="T28" fmla="*/ 2147483646 w 288"/>
              <a:gd name="T29" fmla="*/ 2147483646 h 286"/>
              <a:gd name="T30" fmla="*/ 2147483646 w 288"/>
              <a:gd name="T31" fmla="*/ 2147483646 h 286"/>
              <a:gd name="T32" fmla="*/ 2147483646 w 288"/>
              <a:gd name="T33" fmla="*/ 2147483646 h 286"/>
              <a:gd name="T34" fmla="*/ 2147483646 w 288"/>
              <a:gd name="T35" fmla="*/ 2147483646 h 286"/>
              <a:gd name="T36" fmla="*/ 2147483646 w 288"/>
              <a:gd name="T37" fmla="*/ 2147483646 h 286"/>
              <a:gd name="T38" fmla="*/ 2147483646 w 288"/>
              <a:gd name="T39" fmla="*/ 2147483646 h 286"/>
              <a:gd name="T40" fmla="*/ 2147483646 w 288"/>
              <a:gd name="T41" fmla="*/ 2147483646 h 286"/>
              <a:gd name="T42" fmla="*/ 2147483646 w 288"/>
              <a:gd name="T43" fmla="*/ 2147483646 h 286"/>
              <a:gd name="T44" fmla="*/ 2147483646 w 288"/>
              <a:gd name="T45" fmla="*/ 2147483646 h 286"/>
              <a:gd name="T46" fmla="*/ 2147483646 w 288"/>
              <a:gd name="T47" fmla="*/ 2147483646 h 286"/>
              <a:gd name="T48" fmla="*/ 2147483646 w 288"/>
              <a:gd name="T49" fmla="*/ 2147483646 h 286"/>
              <a:gd name="T50" fmla="*/ 2147483646 w 288"/>
              <a:gd name="T51" fmla="*/ 2147483646 h 286"/>
              <a:gd name="T52" fmla="*/ 2147483646 w 288"/>
              <a:gd name="T53" fmla="*/ 2147483646 h 286"/>
              <a:gd name="T54" fmla="*/ 2147483646 w 288"/>
              <a:gd name="T55" fmla="*/ 2147483646 h 286"/>
              <a:gd name="T56" fmla="*/ 2147483646 w 288"/>
              <a:gd name="T57" fmla="*/ 2147483646 h 286"/>
              <a:gd name="T58" fmla="*/ 2147483646 w 288"/>
              <a:gd name="T59" fmla="*/ 2147483646 h 286"/>
              <a:gd name="T60" fmla="*/ 2147483646 w 288"/>
              <a:gd name="T61" fmla="*/ 2147483646 h 286"/>
              <a:gd name="T62" fmla="*/ 2147483646 w 288"/>
              <a:gd name="T63" fmla="*/ 2147483646 h 286"/>
              <a:gd name="T64" fmla="*/ 2147483646 w 288"/>
              <a:gd name="T65" fmla="*/ 2147483646 h 286"/>
              <a:gd name="T66" fmla="*/ 2147483646 w 288"/>
              <a:gd name="T67" fmla="*/ 2147483646 h 286"/>
              <a:gd name="T68" fmla="*/ 2147483646 w 288"/>
              <a:gd name="T69" fmla="*/ 2147483646 h 286"/>
              <a:gd name="T70" fmla="*/ 2147483646 w 288"/>
              <a:gd name="T71" fmla="*/ 2147483646 h 2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8" h="286">
                <a:moveTo>
                  <a:pt x="288" y="144"/>
                </a:moveTo>
                <a:cubicBezTo>
                  <a:pt x="288" y="111"/>
                  <a:pt x="273" y="81"/>
                  <a:pt x="249" y="60"/>
                </a:cubicBezTo>
                <a:cubicBezTo>
                  <a:pt x="225" y="39"/>
                  <a:pt x="192" y="26"/>
                  <a:pt x="156" y="26"/>
                </a:cubicBezTo>
                <a:cubicBezTo>
                  <a:pt x="150" y="26"/>
                  <a:pt x="144" y="26"/>
                  <a:pt x="138" y="27"/>
                </a:cubicBezTo>
                <a:cubicBezTo>
                  <a:pt x="94" y="2"/>
                  <a:pt x="94" y="2"/>
                  <a:pt x="94" y="2"/>
                </a:cubicBezTo>
                <a:cubicBezTo>
                  <a:pt x="92" y="0"/>
                  <a:pt x="89" y="0"/>
                  <a:pt x="86" y="0"/>
                </a:cubicBezTo>
                <a:cubicBezTo>
                  <a:pt x="83" y="0"/>
                  <a:pt x="80" y="0"/>
                  <a:pt x="77" y="2"/>
                </a:cubicBezTo>
                <a:cubicBezTo>
                  <a:pt x="72" y="5"/>
                  <a:pt x="68" y="11"/>
                  <a:pt x="68" y="17"/>
                </a:cubicBezTo>
                <a:cubicBezTo>
                  <a:pt x="68" y="17"/>
                  <a:pt x="68" y="17"/>
                  <a:pt x="68" y="17"/>
                </a:cubicBezTo>
                <a:cubicBezTo>
                  <a:pt x="68" y="17"/>
                  <a:pt x="68" y="17"/>
                  <a:pt x="68" y="18"/>
                </a:cubicBezTo>
                <a:cubicBezTo>
                  <a:pt x="69" y="55"/>
                  <a:pt x="69" y="55"/>
                  <a:pt x="69" y="55"/>
                </a:cubicBezTo>
                <a:cubicBezTo>
                  <a:pt x="52" y="68"/>
                  <a:pt x="40" y="85"/>
                  <a:pt x="32" y="104"/>
                </a:cubicBezTo>
                <a:cubicBezTo>
                  <a:pt x="17" y="103"/>
                  <a:pt x="17" y="103"/>
                  <a:pt x="17" y="103"/>
                </a:cubicBezTo>
                <a:cubicBezTo>
                  <a:pt x="17" y="103"/>
                  <a:pt x="16" y="103"/>
                  <a:pt x="16" y="103"/>
                </a:cubicBezTo>
                <a:cubicBezTo>
                  <a:pt x="12" y="103"/>
                  <a:pt x="8" y="104"/>
                  <a:pt x="5" y="107"/>
                </a:cubicBezTo>
                <a:cubicBezTo>
                  <a:pt x="2" y="110"/>
                  <a:pt x="0" y="114"/>
                  <a:pt x="0" y="118"/>
                </a:cubicBezTo>
                <a:cubicBezTo>
                  <a:pt x="0" y="170"/>
                  <a:pt x="0" y="170"/>
                  <a:pt x="0" y="170"/>
                </a:cubicBezTo>
                <a:cubicBezTo>
                  <a:pt x="0" y="175"/>
                  <a:pt x="2" y="179"/>
                  <a:pt x="5" y="182"/>
                </a:cubicBezTo>
                <a:cubicBezTo>
                  <a:pt x="8" y="184"/>
                  <a:pt x="12" y="186"/>
                  <a:pt x="16" y="186"/>
                </a:cubicBezTo>
                <a:cubicBezTo>
                  <a:pt x="16" y="186"/>
                  <a:pt x="17" y="186"/>
                  <a:pt x="17" y="186"/>
                </a:cubicBezTo>
                <a:cubicBezTo>
                  <a:pt x="32" y="184"/>
                  <a:pt x="32" y="184"/>
                  <a:pt x="32" y="184"/>
                </a:cubicBezTo>
                <a:cubicBezTo>
                  <a:pt x="41" y="206"/>
                  <a:pt x="56" y="224"/>
                  <a:pt x="75" y="237"/>
                </a:cubicBezTo>
                <a:cubicBezTo>
                  <a:pt x="71" y="268"/>
                  <a:pt x="71" y="268"/>
                  <a:pt x="71" y="268"/>
                </a:cubicBezTo>
                <a:cubicBezTo>
                  <a:pt x="71" y="269"/>
                  <a:pt x="71" y="269"/>
                  <a:pt x="71" y="270"/>
                </a:cubicBezTo>
                <a:cubicBezTo>
                  <a:pt x="71" y="274"/>
                  <a:pt x="73" y="277"/>
                  <a:pt x="75" y="280"/>
                </a:cubicBezTo>
                <a:cubicBezTo>
                  <a:pt x="78" y="284"/>
                  <a:pt x="82" y="286"/>
                  <a:pt x="87" y="286"/>
                </a:cubicBezTo>
                <a:cubicBezTo>
                  <a:pt x="138" y="286"/>
                  <a:pt x="138" y="286"/>
                  <a:pt x="138" y="286"/>
                </a:cubicBezTo>
                <a:cubicBezTo>
                  <a:pt x="142" y="286"/>
                  <a:pt x="147" y="284"/>
                  <a:pt x="150" y="280"/>
                </a:cubicBezTo>
                <a:cubicBezTo>
                  <a:pt x="152" y="277"/>
                  <a:pt x="153" y="274"/>
                  <a:pt x="153" y="270"/>
                </a:cubicBezTo>
                <a:cubicBezTo>
                  <a:pt x="153" y="269"/>
                  <a:pt x="153" y="269"/>
                  <a:pt x="153" y="268"/>
                </a:cubicBezTo>
                <a:cubicBezTo>
                  <a:pt x="153" y="262"/>
                  <a:pt x="153" y="262"/>
                  <a:pt x="153" y="262"/>
                </a:cubicBezTo>
                <a:cubicBezTo>
                  <a:pt x="154" y="262"/>
                  <a:pt x="155" y="262"/>
                  <a:pt x="156" y="262"/>
                </a:cubicBezTo>
                <a:cubicBezTo>
                  <a:pt x="158" y="262"/>
                  <a:pt x="160" y="262"/>
                  <a:pt x="162" y="262"/>
                </a:cubicBezTo>
                <a:cubicBezTo>
                  <a:pt x="162" y="268"/>
                  <a:pt x="162" y="268"/>
                  <a:pt x="162" y="268"/>
                </a:cubicBezTo>
                <a:cubicBezTo>
                  <a:pt x="162" y="269"/>
                  <a:pt x="161" y="269"/>
                  <a:pt x="161" y="270"/>
                </a:cubicBezTo>
                <a:cubicBezTo>
                  <a:pt x="161" y="274"/>
                  <a:pt x="163" y="277"/>
                  <a:pt x="165" y="280"/>
                </a:cubicBezTo>
                <a:cubicBezTo>
                  <a:pt x="168" y="284"/>
                  <a:pt x="173" y="286"/>
                  <a:pt x="177" y="286"/>
                </a:cubicBezTo>
                <a:cubicBezTo>
                  <a:pt x="228" y="286"/>
                  <a:pt x="228" y="286"/>
                  <a:pt x="228" y="286"/>
                </a:cubicBezTo>
                <a:cubicBezTo>
                  <a:pt x="233" y="285"/>
                  <a:pt x="237" y="284"/>
                  <a:pt x="240" y="280"/>
                </a:cubicBezTo>
                <a:cubicBezTo>
                  <a:pt x="242" y="277"/>
                  <a:pt x="244" y="274"/>
                  <a:pt x="244" y="270"/>
                </a:cubicBezTo>
                <a:cubicBezTo>
                  <a:pt x="244" y="269"/>
                  <a:pt x="244" y="269"/>
                  <a:pt x="243" y="268"/>
                </a:cubicBezTo>
                <a:cubicBezTo>
                  <a:pt x="240" y="236"/>
                  <a:pt x="240" y="236"/>
                  <a:pt x="240" y="236"/>
                </a:cubicBezTo>
                <a:cubicBezTo>
                  <a:pt x="269" y="214"/>
                  <a:pt x="288" y="181"/>
                  <a:pt x="288" y="144"/>
                </a:cubicBezTo>
                <a:close/>
                <a:moveTo>
                  <a:pt x="224" y="223"/>
                </a:moveTo>
                <a:cubicBezTo>
                  <a:pt x="219" y="226"/>
                  <a:pt x="219" y="226"/>
                  <a:pt x="219" y="226"/>
                </a:cubicBezTo>
                <a:cubicBezTo>
                  <a:pt x="224" y="266"/>
                  <a:pt x="224" y="266"/>
                  <a:pt x="224" y="266"/>
                </a:cubicBezTo>
                <a:cubicBezTo>
                  <a:pt x="181" y="266"/>
                  <a:pt x="181" y="266"/>
                  <a:pt x="181" y="266"/>
                </a:cubicBezTo>
                <a:cubicBezTo>
                  <a:pt x="185" y="240"/>
                  <a:pt x="185" y="240"/>
                  <a:pt x="185" y="240"/>
                </a:cubicBezTo>
                <a:cubicBezTo>
                  <a:pt x="172" y="242"/>
                  <a:pt x="172" y="242"/>
                  <a:pt x="172" y="242"/>
                </a:cubicBezTo>
                <a:cubicBezTo>
                  <a:pt x="167" y="242"/>
                  <a:pt x="162" y="243"/>
                  <a:pt x="156" y="243"/>
                </a:cubicBezTo>
                <a:cubicBezTo>
                  <a:pt x="152" y="243"/>
                  <a:pt x="147" y="243"/>
                  <a:pt x="143" y="242"/>
                </a:cubicBezTo>
                <a:cubicBezTo>
                  <a:pt x="130" y="241"/>
                  <a:pt x="130" y="241"/>
                  <a:pt x="130" y="241"/>
                </a:cubicBezTo>
                <a:cubicBezTo>
                  <a:pt x="134" y="266"/>
                  <a:pt x="134" y="266"/>
                  <a:pt x="134" y="266"/>
                </a:cubicBezTo>
                <a:cubicBezTo>
                  <a:pt x="91" y="266"/>
                  <a:pt x="91" y="266"/>
                  <a:pt x="91" y="266"/>
                </a:cubicBezTo>
                <a:cubicBezTo>
                  <a:pt x="96" y="228"/>
                  <a:pt x="96" y="228"/>
                  <a:pt x="96" y="228"/>
                </a:cubicBezTo>
                <a:cubicBezTo>
                  <a:pt x="91" y="224"/>
                  <a:pt x="91" y="224"/>
                  <a:pt x="91" y="224"/>
                </a:cubicBezTo>
                <a:cubicBezTo>
                  <a:pt x="70" y="211"/>
                  <a:pt x="55" y="193"/>
                  <a:pt x="48" y="171"/>
                </a:cubicBezTo>
                <a:cubicBezTo>
                  <a:pt x="46" y="164"/>
                  <a:pt x="46" y="164"/>
                  <a:pt x="46" y="164"/>
                </a:cubicBezTo>
                <a:cubicBezTo>
                  <a:pt x="20" y="166"/>
                  <a:pt x="20" y="166"/>
                  <a:pt x="20" y="166"/>
                </a:cubicBezTo>
                <a:cubicBezTo>
                  <a:pt x="20" y="122"/>
                  <a:pt x="20" y="122"/>
                  <a:pt x="20" y="122"/>
                </a:cubicBezTo>
                <a:cubicBezTo>
                  <a:pt x="45" y="125"/>
                  <a:pt x="45" y="125"/>
                  <a:pt x="45" y="125"/>
                </a:cubicBezTo>
                <a:cubicBezTo>
                  <a:pt x="48" y="117"/>
                  <a:pt x="48" y="117"/>
                  <a:pt x="48" y="117"/>
                </a:cubicBezTo>
                <a:cubicBezTo>
                  <a:pt x="54" y="98"/>
                  <a:pt x="67" y="81"/>
                  <a:pt x="84" y="68"/>
                </a:cubicBezTo>
                <a:cubicBezTo>
                  <a:pt x="88" y="65"/>
                  <a:pt x="88" y="65"/>
                  <a:pt x="88" y="65"/>
                </a:cubicBezTo>
                <a:cubicBezTo>
                  <a:pt x="88" y="20"/>
                  <a:pt x="88" y="20"/>
                  <a:pt x="88" y="20"/>
                </a:cubicBezTo>
                <a:cubicBezTo>
                  <a:pt x="135" y="47"/>
                  <a:pt x="135" y="47"/>
                  <a:pt x="135" y="47"/>
                </a:cubicBezTo>
                <a:cubicBezTo>
                  <a:pt x="138" y="46"/>
                  <a:pt x="138" y="46"/>
                  <a:pt x="138" y="46"/>
                </a:cubicBezTo>
                <a:cubicBezTo>
                  <a:pt x="144" y="46"/>
                  <a:pt x="150" y="45"/>
                  <a:pt x="156" y="45"/>
                </a:cubicBezTo>
                <a:cubicBezTo>
                  <a:pt x="188" y="45"/>
                  <a:pt x="216" y="56"/>
                  <a:pt x="236" y="74"/>
                </a:cubicBezTo>
                <a:cubicBezTo>
                  <a:pt x="256" y="92"/>
                  <a:pt x="269" y="117"/>
                  <a:pt x="269" y="144"/>
                </a:cubicBezTo>
                <a:cubicBezTo>
                  <a:pt x="269" y="144"/>
                  <a:pt x="269" y="144"/>
                  <a:pt x="269" y="144"/>
                </a:cubicBezTo>
                <a:cubicBezTo>
                  <a:pt x="269" y="176"/>
                  <a:pt x="251" y="205"/>
                  <a:pt x="224" y="223"/>
                </a:cubicBezTo>
                <a:close/>
              </a:path>
            </a:pathLst>
          </a:custGeom>
          <a:solidFill>
            <a:schemeClr val="tx1">
              <a:lumMod val="85000"/>
              <a:lumOff val="15000"/>
            </a:schemeClr>
          </a:solidFill>
          <a:ln>
            <a:noFill/>
          </a:ln>
        </p:spPr>
        <p:txBody>
          <a:bodyPr/>
          <a:lstStyle/>
          <a:p>
            <a:endParaRPr lang="zh-CN" altLang="en-US"/>
          </a:p>
        </p:txBody>
      </p:sp>
      <p:sp>
        <p:nvSpPr>
          <p:cNvPr id="47" name="Freeform 230"/>
          <p:cNvSpPr/>
          <p:nvPr/>
        </p:nvSpPr>
        <p:spPr bwMode="auto">
          <a:xfrm>
            <a:off x="10010775" y="2541588"/>
            <a:ext cx="146050" cy="80962"/>
          </a:xfrm>
          <a:custGeom>
            <a:avLst/>
            <a:gdLst>
              <a:gd name="T0" fmla="*/ 2147483646 w 80"/>
              <a:gd name="T1" fmla="*/ 0 h 44"/>
              <a:gd name="T2" fmla="*/ 0 w 80"/>
              <a:gd name="T3" fmla="*/ 2147483646 h 44"/>
              <a:gd name="T4" fmla="*/ 2147483646 w 80"/>
              <a:gd name="T5" fmla="*/ 2147483646 h 44"/>
              <a:gd name="T6" fmla="*/ 2147483646 w 80"/>
              <a:gd name="T7" fmla="*/ 2147483646 h 44"/>
              <a:gd name="T8" fmla="*/ 2147483646 w 80"/>
              <a:gd name="T9" fmla="*/ 2147483646 h 44"/>
              <a:gd name="T10" fmla="*/ 2147483646 w 80"/>
              <a:gd name="T11" fmla="*/ 2147483646 h 44"/>
              <a:gd name="T12" fmla="*/ 2147483646 w 80"/>
              <a:gd name="T13" fmla="*/ 2147483646 h 44"/>
              <a:gd name="T14" fmla="*/ 2147483646 w 80"/>
              <a:gd name="T15" fmla="*/ 2147483646 h 44"/>
              <a:gd name="T16" fmla="*/ 2147483646 w 80"/>
              <a:gd name="T17" fmla="*/ 2147483646 h 44"/>
              <a:gd name="T18" fmla="*/ 2147483646 w 80"/>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44">
                <a:moveTo>
                  <a:pt x="10" y="0"/>
                </a:moveTo>
                <a:cubicBezTo>
                  <a:pt x="5" y="0"/>
                  <a:pt x="0" y="4"/>
                  <a:pt x="0" y="9"/>
                </a:cubicBezTo>
                <a:cubicBezTo>
                  <a:pt x="0" y="15"/>
                  <a:pt x="4" y="19"/>
                  <a:pt x="9" y="19"/>
                </a:cubicBezTo>
                <a:cubicBezTo>
                  <a:pt x="9" y="19"/>
                  <a:pt x="9" y="19"/>
                  <a:pt x="9" y="19"/>
                </a:cubicBezTo>
                <a:cubicBezTo>
                  <a:pt x="9" y="19"/>
                  <a:pt x="10" y="19"/>
                  <a:pt x="10" y="19"/>
                </a:cubicBezTo>
                <a:cubicBezTo>
                  <a:pt x="16" y="20"/>
                  <a:pt x="44" y="23"/>
                  <a:pt x="62" y="41"/>
                </a:cubicBezTo>
                <a:cubicBezTo>
                  <a:pt x="64" y="43"/>
                  <a:pt x="66" y="44"/>
                  <a:pt x="69" y="44"/>
                </a:cubicBezTo>
                <a:cubicBezTo>
                  <a:pt x="71" y="44"/>
                  <a:pt x="74" y="43"/>
                  <a:pt x="76" y="41"/>
                </a:cubicBezTo>
                <a:cubicBezTo>
                  <a:pt x="80" y="37"/>
                  <a:pt x="79" y="31"/>
                  <a:pt x="76" y="27"/>
                </a:cubicBezTo>
                <a:cubicBezTo>
                  <a:pt x="48" y="1"/>
                  <a:pt x="11" y="0"/>
                  <a:pt x="1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 name="Freeform 231"/>
          <p:cNvSpPr/>
          <p:nvPr/>
        </p:nvSpPr>
        <p:spPr bwMode="auto">
          <a:xfrm>
            <a:off x="9837738" y="2606675"/>
            <a:ext cx="74612" cy="77788"/>
          </a:xfrm>
          <a:custGeom>
            <a:avLst/>
            <a:gdLst>
              <a:gd name="T0" fmla="*/ 2147483646 w 42"/>
              <a:gd name="T1" fmla="*/ 2147483646 h 43"/>
              <a:gd name="T2" fmla="*/ 2147483646 w 42"/>
              <a:gd name="T3" fmla="*/ 2147483646 h 43"/>
              <a:gd name="T4" fmla="*/ 2147483646 w 42"/>
              <a:gd name="T5" fmla="*/ 2147483646 h 43"/>
              <a:gd name="T6" fmla="*/ 2147483646 w 42"/>
              <a:gd name="T7" fmla="*/ 2147483646 h 43"/>
              <a:gd name="T8" fmla="*/ 2147483646 w 42"/>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43">
                <a:moveTo>
                  <a:pt x="11" y="12"/>
                </a:moveTo>
                <a:cubicBezTo>
                  <a:pt x="2" y="21"/>
                  <a:pt x="0" y="33"/>
                  <a:pt x="5" y="38"/>
                </a:cubicBezTo>
                <a:cubicBezTo>
                  <a:pt x="11" y="43"/>
                  <a:pt x="22" y="40"/>
                  <a:pt x="31" y="31"/>
                </a:cubicBezTo>
                <a:cubicBezTo>
                  <a:pt x="40" y="21"/>
                  <a:pt x="42" y="10"/>
                  <a:pt x="37" y="5"/>
                </a:cubicBezTo>
                <a:cubicBezTo>
                  <a:pt x="31" y="0"/>
                  <a:pt x="20" y="3"/>
                  <a:pt x="11" y="1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图文框 53"/>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55" name="矩形 54"/>
          <p:cNvSpPr/>
          <p:nvPr/>
        </p:nvSpPr>
        <p:spPr>
          <a:xfrm>
            <a:off x="2228066" y="469799"/>
            <a:ext cx="1620958"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需求分析</a:t>
            </a:r>
          </a:p>
        </p:txBody>
      </p:sp>
      <p:sp>
        <p:nvSpPr>
          <p:cNvPr id="56"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 name="圆角矩形 56"/>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sp>
        <p:nvSpPr>
          <p:cNvPr id="10" name="菱形 9"/>
          <p:cNvSpPr/>
          <p:nvPr/>
        </p:nvSpPr>
        <p:spPr bwMode="auto">
          <a:xfrm>
            <a:off x="3760788" y="1630363"/>
            <a:ext cx="2395537" cy="2395537"/>
          </a:xfrm>
          <a:prstGeom prst="diamon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菱形 10"/>
          <p:cNvSpPr/>
          <p:nvPr/>
        </p:nvSpPr>
        <p:spPr bwMode="auto">
          <a:xfrm>
            <a:off x="6156325" y="1630363"/>
            <a:ext cx="2395538" cy="2395537"/>
          </a:xfrm>
          <a:prstGeom prst="diamon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 name="菱形 11"/>
          <p:cNvSpPr/>
          <p:nvPr/>
        </p:nvSpPr>
        <p:spPr bwMode="auto">
          <a:xfrm>
            <a:off x="8551863" y="1641475"/>
            <a:ext cx="2395537" cy="2395538"/>
          </a:xfrm>
          <a:prstGeom prst="diamon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3" name="菱形 12"/>
          <p:cNvSpPr/>
          <p:nvPr/>
        </p:nvSpPr>
        <p:spPr bwMode="auto">
          <a:xfrm>
            <a:off x="1365250" y="1631950"/>
            <a:ext cx="2395538" cy="2397125"/>
          </a:xfrm>
          <a:prstGeom prst="diamond">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菱形 10"/>
          <p:cNvSpPr>
            <a:spLocks noChangeArrowheads="1"/>
          </p:cNvSpPr>
          <p:nvPr/>
        </p:nvSpPr>
        <p:spPr bwMode="auto">
          <a:xfrm>
            <a:off x="1365250" y="1416050"/>
            <a:ext cx="2395538" cy="2395538"/>
          </a:xfrm>
          <a:prstGeom prst="diamond">
            <a:avLst/>
          </a:prstGeom>
          <a:solidFill>
            <a:srgbClr val="EFCB47"/>
          </a:solidFill>
          <a:ln>
            <a:noFill/>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5" name="菱形 14"/>
          <p:cNvSpPr/>
          <p:nvPr/>
        </p:nvSpPr>
        <p:spPr bwMode="auto">
          <a:xfrm>
            <a:off x="3760788" y="1416050"/>
            <a:ext cx="2395537" cy="2395538"/>
          </a:xfrm>
          <a:prstGeom prst="diamond">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6" name="菱形 12"/>
          <p:cNvSpPr>
            <a:spLocks noChangeArrowheads="1"/>
          </p:cNvSpPr>
          <p:nvPr/>
        </p:nvSpPr>
        <p:spPr bwMode="auto">
          <a:xfrm>
            <a:off x="6156325" y="1416050"/>
            <a:ext cx="2395538" cy="2395538"/>
          </a:xfrm>
          <a:prstGeom prst="diamond">
            <a:avLst/>
          </a:prstGeom>
          <a:solidFill>
            <a:srgbClr val="EFCB47"/>
          </a:solidFill>
          <a:ln>
            <a:noFill/>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7" name="菱形 16"/>
          <p:cNvSpPr/>
          <p:nvPr/>
        </p:nvSpPr>
        <p:spPr bwMode="auto">
          <a:xfrm>
            <a:off x="8551863" y="1416050"/>
            <a:ext cx="2395537" cy="2395538"/>
          </a:xfrm>
          <a:prstGeom prst="diamond">
            <a:avLst/>
          </a:prstGeom>
          <a:solidFill>
            <a:srgbClr val="75A5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 name="文本框 14"/>
          <p:cNvSpPr txBox="1">
            <a:spLocks noChangeArrowheads="1"/>
          </p:cNvSpPr>
          <p:nvPr/>
        </p:nvSpPr>
        <p:spPr bwMode="auto">
          <a:xfrm>
            <a:off x="2115149" y="2086279"/>
            <a:ext cx="823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b="1" dirty="0">
                <a:latin typeface="微软雅黑" panose="020B0503020204020204" pitchFamily="34" charset="-122"/>
                <a:ea typeface="微软雅黑" panose="020B0503020204020204" pitchFamily="34" charset="-122"/>
              </a:rPr>
              <a:t>01</a:t>
            </a:r>
            <a:endParaRPr lang="zh-CN" altLang="en-US" b="1" dirty="0">
              <a:latin typeface="微软雅黑" panose="020B0503020204020204" pitchFamily="34" charset="-122"/>
              <a:ea typeface="微软雅黑" panose="020B0503020204020204" pitchFamily="34" charset="-122"/>
            </a:endParaRPr>
          </a:p>
        </p:txBody>
      </p:sp>
      <p:sp>
        <p:nvSpPr>
          <p:cNvPr id="19" name="文本框 15"/>
          <p:cNvSpPr txBox="1">
            <a:spLocks noChangeArrowheads="1"/>
          </p:cNvSpPr>
          <p:nvPr/>
        </p:nvSpPr>
        <p:spPr bwMode="auto">
          <a:xfrm>
            <a:off x="1892871" y="2738438"/>
            <a:ext cx="1262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高校学生</a:t>
            </a:r>
          </a:p>
        </p:txBody>
      </p:sp>
      <p:sp>
        <p:nvSpPr>
          <p:cNvPr id="20" name="文本框 19"/>
          <p:cNvSpPr txBox="1">
            <a:spLocks noChangeArrowheads="1"/>
          </p:cNvSpPr>
          <p:nvPr/>
        </p:nvSpPr>
        <p:spPr bwMode="auto">
          <a:xfrm>
            <a:off x="4533900" y="2098675"/>
            <a:ext cx="823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b="1" dirty="0">
                <a:latin typeface="微软雅黑" panose="020B0503020204020204" pitchFamily="34" charset="-122"/>
                <a:ea typeface="微软雅黑" panose="020B0503020204020204" pitchFamily="34" charset="-122"/>
              </a:rPr>
              <a:t>02</a:t>
            </a:r>
            <a:endParaRPr lang="zh-CN" altLang="en-US" sz="2800" b="1" dirty="0">
              <a:latin typeface="微软雅黑" panose="020B0503020204020204" pitchFamily="34" charset="-122"/>
              <a:ea typeface="微软雅黑" panose="020B0503020204020204" pitchFamily="34" charset="-122"/>
            </a:endParaRPr>
          </a:p>
        </p:txBody>
      </p:sp>
      <p:sp>
        <p:nvSpPr>
          <p:cNvPr id="21" name="文本框 20"/>
          <p:cNvSpPr txBox="1">
            <a:spLocks noChangeArrowheads="1"/>
          </p:cNvSpPr>
          <p:nvPr/>
        </p:nvSpPr>
        <p:spPr bwMode="auto">
          <a:xfrm>
            <a:off x="4314824" y="2738438"/>
            <a:ext cx="12620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2000" b="1" dirty="0">
                <a:latin typeface="微软雅黑" panose="020B0503020204020204" pitchFamily="34" charset="-122"/>
                <a:ea typeface="微软雅黑" panose="020B0503020204020204" pitchFamily="34" charset="-122"/>
              </a:rPr>
              <a:t>垃圾分类志愿者</a:t>
            </a:r>
          </a:p>
        </p:txBody>
      </p:sp>
      <p:sp>
        <p:nvSpPr>
          <p:cNvPr id="22" name="文本框 18"/>
          <p:cNvSpPr txBox="1">
            <a:spLocks noChangeArrowheads="1"/>
          </p:cNvSpPr>
          <p:nvPr/>
        </p:nvSpPr>
        <p:spPr bwMode="auto">
          <a:xfrm>
            <a:off x="6942138" y="2082800"/>
            <a:ext cx="823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b="1" dirty="0">
                <a:latin typeface="微软雅黑" panose="020B0503020204020204" pitchFamily="34" charset="-122"/>
                <a:ea typeface="微软雅黑" panose="020B0503020204020204" pitchFamily="34" charset="-122"/>
              </a:rPr>
              <a:t>03</a:t>
            </a:r>
            <a:endParaRPr lang="zh-CN" altLang="en-US" b="1" dirty="0">
              <a:latin typeface="微软雅黑" panose="020B0503020204020204" pitchFamily="34" charset="-122"/>
              <a:ea typeface="微软雅黑" panose="020B0503020204020204" pitchFamily="34" charset="-122"/>
            </a:endParaRPr>
          </a:p>
        </p:txBody>
      </p:sp>
      <p:sp>
        <p:nvSpPr>
          <p:cNvPr id="23" name="文本框 19"/>
          <p:cNvSpPr txBox="1">
            <a:spLocks noChangeArrowheads="1"/>
          </p:cNvSpPr>
          <p:nvPr/>
        </p:nvSpPr>
        <p:spPr bwMode="auto">
          <a:xfrm>
            <a:off x="6723063" y="2738438"/>
            <a:ext cx="1262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b="1" dirty="0">
                <a:latin typeface="微软雅黑" panose="020B0503020204020204" pitchFamily="34" charset="-122"/>
                <a:ea typeface="微软雅黑" panose="020B0503020204020204" pitchFamily="34" charset="-122"/>
              </a:rPr>
              <a:t>管理者</a:t>
            </a:r>
          </a:p>
        </p:txBody>
      </p:sp>
      <p:sp>
        <p:nvSpPr>
          <p:cNvPr id="24" name="文本框 23"/>
          <p:cNvSpPr txBox="1">
            <a:spLocks noChangeArrowheads="1"/>
          </p:cNvSpPr>
          <p:nvPr/>
        </p:nvSpPr>
        <p:spPr bwMode="auto">
          <a:xfrm>
            <a:off x="9388475" y="2082800"/>
            <a:ext cx="823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2800" b="1" dirty="0">
                <a:latin typeface="微软雅黑" panose="020B0503020204020204" pitchFamily="34" charset="-122"/>
                <a:ea typeface="微软雅黑" panose="020B0503020204020204" pitchFamily="34" charset="-122"/>
              </a:rPr>
              <a:t>04</a:t>
            </a:r>
            <a:endParaRPr lang="zh-CN" altLang="en-US" sz="2800" b="1" dirty="0">
              <a:latin typeface="微软雅黑" panose="020B0503020204020204" pitchFamily="34" charset="-122"/>
              <a:ea typeface="微软雅黑" panose="020B0503020204020204" pitchFamily="34" charset="-122"/>
            </a:endParaRPr>
          </a:p>
        </p:txBody>
      </p:sp>
      <p:sp>
        <p:nvSpPr>
          <p:cNvPr id="25" name="文本框 24"/>
          <p:cNvSpPr txBox="1">
            <a:spLocks noChangeArrowheads="1"/>
          </p:cNvSpPr>
          <p:nvPr/>
        </p:nvSpPr>
        <p:spPr bwMode="auto">
          <a:xfrm>
            <a:off x="9169399" y="2738438"/>
            <a:ext cx="1262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2000" b="1" dirty="0">
                <a:latin typeface="微软雅黑" panose="020B0503020204020204" pitchFamily="34" charset="-122"/>
                <a:ea typeface="微软雅黑" panose="020B0503020204020204" pitchFamily="34" charset="-122"/>
              </a:rPr>
              <a:t>社区居民</a:t>
            </a:r>
          </a:p>
        </p:txBody>
      </p:sp>
      <p:sp>
        <p:nvSpPr>
          <p:cNvPr id="28" name="图文框 27"/>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32" name="矩形 31"/>
          <p:cNvSpPr/>
          <p:nvPr/>
        </p:nvSpPr>
        <p:spPr>
          <a:xfrm>
            <a:off x="2228066" y="469799"/>
            <a:ext cx="1620958"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应用人群</a:t>
            </a:r>
          </a:p>
        </p:txBody>
      </p:sp>
      <p:sp>
        <p:nvSpPr>
          <p:cNvPr id="33"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33"/>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sp>
        <p:nvSpPr>
          <p:cNvPr id="28" name="等腰三角形 11"/>
          <p:cNvSpPr>
            <a:spLocks noChangeArrowheads="1"/>
          </p:cNvSpPr>
          <p:nvPr/>
        </p:nvSpPr>
        <p:spPr bwMode="auto">
          <a:xfrm>
            <a:off x="1328507" y="2360189"/>
            <a:ext cx="3376613" cy="2909888"/>
          </a:xfrm>
          <a:prstGeom prst="triangle">
            <a:avLst>
              <a:gd name="adj" fmla="val 50000"/>
            </a:avLst>
          </a:prstGeom>
          <a:solidFill>
            <a:srgbClr val="75A56C"/>
          </a:solidFill>
          <a:ln>
            <a:solidFill>
              <a:schemeClr val="bg1"/>
            </a:solidFil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29" name="等腰三角形 14"/>
          <p:cNvSpPr>
            <a:spLocks noChangeArrowheads="1"/>
          </p:cNvSpPr>
          <p:nvPr/>
        </p:nvSpPr>
        <p:spPr bwMode="auto">
          <a:xfrm>
            <a:off x="5409407" y="2353045"/>
            <a:ext cx="3376612" cy="2911475"/>
          </a:xfrm>
          <a:prstGeom prst="triangle">
            <a:avLst>
              <a:gd name="adj" fmla="val 50000"/>
            </a:avLst>
          </a:prstGeom>
          <a:solidFill>
            <a:srgbClr val="75A56C"/>
          </a:solidFill>
          <a:ln>
            <a:solidFill>
              <a:schemeClr val="bg1"/>
            </a:solidFill>
          </a:ln>
        </p:spPr>
        <p:txBody>
          <a:bodyPr anchor="ctr"/>
          <a:lstStyle/>
          <a:p>
            <a:pPr algn="ctr"/>
            <a:endParaRPr lang="zh-CN" altLang="zh-CN">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 name="等腰三角形 18"/>
          <p:cNvSpPr>
            <a:spLocks noChangeArrowheads="1"/>
          </p:cNvSpPr>
          <p:nvPr/>
        </p:nvSpPr>
        <p:spPr bwMode="auto">
          <a:xfrm flipV="1">
            <a:off x="7462044" y="2376858"/>
            <a:ext cx="3376613" cy="2909887"/>
          </a:xfrm>
          <a:prstGeom prst="triangle">
            <a:avLst>
              <a:gd name="adj" fmla="val 50000"/>
            </a:avLst>
          </a:prstGeom>
          <a:solidFill>
            <a:srgbClr val="EFCB47">
              <a:alpha val="67000"/>
            </a:srgbClr>
          </a:solidFill>
          <a:ln w="12700" cap="flat" cmpd="sng">
            <a:solidFill>
              <a:schemeClr val="bg1"/>
            </a:solidFill>
            <a:miter lim="800000"/>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 name="等腰三角形 19"/>
          <p:cNvSpPr>
            <a:spLocks noChangeArrowheads="1"/>
          </p:cNvSpPr>
          <p:nvPr/>
        </p:nvSpPr>
        <p:spPr bwMode="auto">
          <a:xfrm flipV="1">
            <a:off x="3388519" y="2343520"/>
            <a:ext cx="3378200" cy="2911475"/>
          </a:xfrm>
          <a:prstGeom prst="triangle">
            <a:avLst>
              <a:gd name="adj" fmla="val 50000"/>
            </a:avLst>
          </a:prstGeom>
          <a:solidFill>
            <a:srgbClr val="F8C033">
              <a:alpha val="67000"/>
            </a:srgbClr>
          </a:solidFill>
          <a:ln w="12700" cap="flat" cmpd="sng">
            <a:solidFill>
              <a:schemeClr val="bg1"/>
            </a:solidFill>
            <a:miter lim="800000"/>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2" name="文本框 20"/>
          <p:cNvSpPr>
            <a:spLocks noChangeArrowheads="1"/>
          </p:cNvSpPr>
          <p:nvPr/>
        </p:nvSpPr>
        <p:spPr bwMode="auto">
          <a:xfrm>
            <a:off x="2435447" y="2942008"/>
            <a:ext cx="8739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400"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r>
              <a:rPr lang="en-US" sz="4800" dirty="0">
                <a:latin typeface="微软雅黑" panose="020B0503020204020204" pitchFamily="34" charset="-122"/>
                <a:ea typeface="微软雅黑" panose="020B0503020204020204" pitchFamily="34" charset="-122"/>
                <a:sym typeface="华文宋体" panose="02010600040101010101" pitchFamily="2" charset="-122"/>
              </a:rPr>
              <a:t>S</a:t>
            </a:r>
            <a:endParaRPr lang="en-US" sz="4000" dirty="0">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33" name="文本框 21"/>
          <p:cNvSpPr>
            <a:spLocks noChangeArrowheads="1"/>
          </p:cNvSpPr>
          <p:nvPr/>
        </p:nvSpPr>
        <p:spPr bwMode="auto">
          <a:xfrm>
            <a:off x="4311640" y="3873870"/>
            <a:ext cx="11448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r>
              <a:rPr lang="en-US" sz="4800" dirty="0">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W</a:t>
            </a:r>
            <a:endParaRPr lang="en-US" sz="4000" dirty="0">
              <a:solidFill>
                <a:schemeClr val="bg1"/>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34" name="文本框 22"/>
          <p:cNvSpPr>
            <a:spLocks noChangeArrowheads="1"/>
          </p:cNvSpPr>
          <p:nvPr/>
        </p:nvSpPr>
        <p:spPr bwMode="auto">
          <a:xfrm>
            <a:off x="6531981" y="2942008"/>
            <a:ext cx="9300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3200" dirty="0">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r>
              <a:rPr lang="en-US" sz="4800" dirty="0">
                <a:latin typeface="微软雅黑" panose="020B0503020204020204" pitchFamily="34" charset="-122"/>
                <a:ea typeface="微软雅黑" panose="020B0503020204020204" pitchFamily="34" charset="-122"/>
                <a:sym typeface="华文宋体" panose="02010600040101010101" pitchFamily="2" charset="-122"/>
              </a:rPr>
              <a:t>O</a:t>
            </a:r>
            <a:endParaRPr lang="en-US" sz="4000" dirty="0">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35" name="文本框 23"/>
          <p:cNvSpPr>
            <a:spLocks noChangeArrowheads="1"/>
          </p:cNvSpPr>
          <p:nvPr/>
        </p:nvSpPr>
        <p:spPr bwMode="auto">
          <a:xfrm>
            <a:off x="8539581" y="3873870"/>
            <a:ext cx="8707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400" dirty="0">
                <a:solidFill>
                  <a:srgbClr val="2F2637"/>
                </a:solidFill>
                <a:latin typeface="微软雅黑" panose="020B0503020204020204" pitchFamily="34" charset="-122"/>
                <a:ea typeface="微软雅黑" panose="020B0503020204020204" pitchFamily="34" charset="-122"/>
                <a:sym typeface="华文宋体" panose="02010600040101010101" pitchFamily="2" charset="-122"/>
              </a:rPr>
              <a:t> </a:t>
            </a:r>
            <a:r>
              <a:rPr lang="en-US" sz="4400" dirty="0">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 </a:t>
            </a:r>
            <a:r>
              <a:rPr lang="en-US" sz="4800" dirty="0">
                <a:solidFill>
                  <a:schemeClr val="bg1"/>
                </a:solidFill>
                <a:latin typeface="微软雅黑" panose="020B0503020204020204" pitchFamily="34" charset="-122"/>
                <a:ea typeface="微软雅黑" panose="020B0503020204020204" pitchFamily="34" charset="-122"/>
                <a:sym typeface="华文宋体" panose="02010600040101010101" pitchFamily="2" charset="-122"/>
              </a:rPr>
              <a:t>T</a:t>
            </a:r>
            <a:endParaRPr lang="en-US" sz="4000" dirty="0">
              <a:solidFill>
                <a:schemeClr val="bg1"/>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36" name="直接连接符 24"/>
          <p:cNvSpPr>
            <a:spLocks noChangeShapeType="1"/>
          </p:cNvSpPr>
          <p:nvPr/>
        </p:nvSpPr>
        <p:spPr bwMode="auto">
          <a:xfrm rot="5400000">
            <a:off x="3050382" y="3369045"/>
            <a:ext cx="1587" cy="900113"/>
          </a:xfrm>
          <a:prstGeom prst="line">
            <a:avLst/>
          </a:prstGeom>
          <a:noFill/>
          <a:ln w="22225" cap="flat" cmpd="sng">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 name="直接连接符 25"/>
          <p:cNvSpPr>
            <a:spLocks noChangeShapeType="1"/>
          </p:cNvSpPr>
          <p:nvPr/>
        </p:nvSpPr>
        <p:spPr bwMode="auto">
          <a:xfrm rot="5400000">
            <a:off x="5026026" y="3363488"/>
            <a:ext cx="0" cy="900113"/>
          </a:xfrm>
          <a:prstGeom prst="line">
            <a:avLst/>
          </a:prstGeom>
          <a:noFill/>
          <a:ln w="22225" cap="flat" cmpd="sng">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 name="直接连接符 26"/>
          <p:cNvSpPr>
            <a:spLocks noChangeShapeType="1"/>
          </p:cNvSpPr>
          <p:nvPr/>
        </p:nvSpPr>
        <p:spPr bwMode="auto">
          <a:xfrm rot="5400000">
            <a:off x="7096919" y="3364283"/>
            <a:ext cx="1588" cy="900112"/>
          </a:xfrm>
          <a:prstGeom prst="line">
            <a:avLst/>
          </a:prstGeom>
          <a:noFill/>
          <a:ln w="22225" cap="flat" cmpd="sng">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 name="直接连接符 27"/>
          <p:cNvSpPr>
            <a:spLocks noChangeShapeType="1"/>
          </p:cNvSpPr>
          <p:nvPr/>
        </p:nvSpPr>
        <p:spPr bwMode="auto">
          <a:xfrm rot="5400000">
            <a:off x="9104313" y="3363489"/>
            <a:ext cx="0" cy="900112"/>
          </a:xfrm>
          <a:prstGeom prst="line">
            <a:avLst/>
          </a:prstGeom>
          <a:noFill/>
          <a:ln w="22225" cap="flat" cmpd="sng">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 name="TextBox 20"/>
          <p:cNvSpPr>
            <a:spLocks noChangeArrowheads="1"/>
          </p:cNvSpPr>
          <p:nvPr/>
        </p:nvSpPr>
        <p:spPr bwMode="auto">
          <a:xfrm>
            <a:off x="1960313" y="3764512"/>
            <a:ext cx="2177531" cy="16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54" tIns="60977" rIns="121954" bIns="60977">
            <a:spAutoFit/>
          </a:bodyPr>
          <a:lstStyle/>
          <a:p>
            <a:pPr algn="ctr">
              <a:lnSpc>
                <a:spcPct val="150000"/>
              </a:lnSpc>
            </a:pPr>
            <a:r>
              <a:rPr lang="zh-CN" altLang="zh-CN" sz="1600" dirty="0">
                <a:solidFill>
                  <a:schemeClr val="bg1"/>
                </a:solidFill>
                <a:latin typeface="微软雅黑" panose="020B0503020204020204" pitchFamily="34" charset="-122"/>
                <a:ea typeface="微软雅黑" panose="020B0503020204020204" pitchFamily="34" charset="-122"/>
              </a:rPr>
              <a:t>提出了适合校园内的垃圾分类管理措施，并采用软硬件结合形式来实施管理方案。</a:t>
            </a:r>
            <a:endParaRPr lang="zh-CN" altLang="en-US" sz="16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 name="TextBox 20"/>
          <p:cNvSpPr>
            <a:spLocks noChangeArrowheads="1"/>
          </p:cNvSpPr>
          <p:nvPr/>
        </p:nvSpPr>
        <p:spPr bwMode="auto">
          <a:xfrm>
            <a:off x="4004729" y="2405462"/>
            <a:ext cx="2177531" cy="135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54" tIns="60977" rIns="121954" bIns="60977">
            <a:spAutoFit/>
          </a:bodyPr>
          <a:lstStyle/>
          <a:p>
            <a:r>
              <a:rPr lang="zh-CN" altLang="en-US" sz="16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低成本易于推广：</a:t>
            </a:r>
            <a:r>
              <a:rPr lang="zh-CN" altLang="en-US" sz="1600" dirty="0">
                <a:solidFill>
                  <a:schemeClr val="bg1"/>
                </a:solidFill>
                <a:latin typeface="微软雅黑" panose="020B0503020204020204" pitchFamily="34" charset="-122"/>
                <a:ea typeface="微软雅黑" panose="020B0503020204020204" pitchFamily="34" charset="-122"/>
              </a:rPr>
              <a:t>智能化垃圾分类回收设备是在原有的垃圾桶安装智能系统实现垃圾智能分类</a:t>
            </a:r>
            <a:endParaRPr lang="zh-CN" altLang="en-US" sz="16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2" name="TextBox 20"/>
          <p:cNvSpPr>
            <a:spLocks noChangeArrowheads="1"/>
          </p:cNvSpPr>
          <p:nvPr/>
        </p:nvSpPr>
        <p:spPr bwMode="auto">
          <a:xfrm>
            <a:off x="6008948" y="3823241"/>
            <a:ext cx="2177531" cy="16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54" tIns="60977" rIns="121954" bIns="60977">
            <a:spAutoFit/>
          </a:bodyPr>
          <a:lstStyle/>
          <a:p>
            <a:pPr algn="ctr">
              <a:lnSpc>
                <a:spcPct val="150000"/>
              </a:lnSpc>
            </a:pPr>
            <a:r>
              <a:rPr lang="zh-CN" altLang="zh-CN" sz="1600" dirty="0">
                <a:solidFill>
                  <a:schemeClr val="bg1"/>
                </a:solidFill>
                <a:latin typeface="微软雅黑" panose="020B0503020204020204" pitchFamily="34" charset="-122"/>
                <a:ea typeface="微软雅黑" panose="020B0503020204020204" pitchFamily="34" charset="-122"/>
              </a:rPr>
              <a:t>引入</a:t>
            </a:r>
            <a:r>
              <a:rPr lang="zh-CN" altLang="en-US" sz="1600" dirty="0">
                <a:solidFill>
                  <a:schemeClr val="bg1"/>
                </a:solidFill>
                <a:latin typeface="微软雅黑" panose="020B0503020204020204" pitchFamily="34" charset="-122"/>
                <a:ea typeface="微软雅黑" panose="020B0503020204020204" pitchFamily="34" charset="-122"/>
              </a:rPr>
              <a:t>积分</a:t>
            </a:r>
            <a:r>
              <a:rPr lang="zh-CN" altLang="zh-CN" sz="1600" dirty="0">
                <a:solidFill>
                  <a:schemeClr val="bg1"/>
                </a:solidFill>
                <a:latin typeface="微软雅黑" panose="020B0503020204020204" pitchFamily="34" charset="-122"/>
                <a:ea typeface="微软雅黑" panose="020B0503020204020204" pitchFamily="34" charset="-122"/>
              </a:rPr>
              <a:t>奖励机制</a:t>
            </a:r>
            <a:r>
              <a:rPr lang="zh-CN" altLang="en-US" sz="1600" dirty="0">
                <a:solidFill>
                  <a:schemeClr val="bg1"/>
                </a:solidFill>
                <a:latin typeface="微软雅黑" panose="020B0503020204020204" pitchFamily="34" charset="-122"/>
                <a:ea typeface="微软雅黑" panose="020B0503020204020204" pitchFamily="34" charset="-122"/>
              </a:rPr>
              <a:t>和种树养成系统</a:t>
            </a:r>
            <a:r>
              <a:rPr lang="zh-CN" altLang="zh-CN" sz="1600" dirty="0">
                <a:solidFill>
                  <a:schemeClr val="bg1"/>
                </a:solidFill>
                <a:latin typeface="微软雅黑" panose="020B0503020204020204" pitchFamily="34" charset="-122"/>
                <a:ea typeface="微软雅黑" panose="020B0503020204020204" pitchFamily="34" charset="-122"/>
              </a:rPr>
              <a:t>，帮助大家学习垃圾分类，养成良好习惯。</a:t>
            </a:r>
            <a:endParaRPr lang="zh-CN" altLang="en-US" sz="16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TextBox 20"/>
          <p:cNvSpPr>
            <a:spLocks noChangeArrowheads="1"/>
          </p:cNvSpPr>
          <p:nvPr/>
        </p:nvSpPr>
        <p:spPr bwMode="auto">
          <a:xfrm>
            <a:off x="8061585" y="2573962"/>
            <a:ext cx="2177531" cy="127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1954" tIns="60977" rIns="121954" bIns="60977">
            <a:spAutoFit/>
          </a:bodyPr>
          <a:lstStyle/>
          <a:p>
            <a:pPr algn="ctr">
              <a:lnSpc>
                <a:spcPct val="150000"/>
              </a:lnSpc>
            </a:pPr>
            <a:r>
              <a:rPr lang="zh-CN" altLang="zh-CN" sz="1600" dirty="0">
                <a:solidFill>
                  <a:schemeClr val="bg1"/>
                </a:solidFill>
                <a:latin typeface="微软雅黑" panose="020B0503020204020204" pitchFamily="34" charset="-122"/>
                <a:ea typeface="微软雅黑" panose="020B0503020204020204" pitchFamily="34" charset="-122"/>
              </a:rPr>
              <a:t>可以查询到垃圾桶的位置和可使用状态，提高垃圾投放效率</a:t>
            </a:r>
            <a:endParaRPr lang="zh-CN" altLang="en-US" sz="16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49" name="图文框 48"/>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solidFill>
              <a:latin typeface="宋体" panose="02010600030101010101" pitchFamily="2" charset="-122"/>
              <a:ea typeface="宋体" panose="02010600030101010101" pitchFamily="2" charset="-122"/>
            </a:endParaRPr>
          </a:p>
        </p:txBody>
      </p:sp>
      <p:sp>
        <p:nvSpPr>
          <p:cNvPr id="50" name="矩形 49"/>
          <p:cNvSpPr/>
          <p:nvPr/>
        </p:nvSpPr>
        <p:spPr>
          <a:xfrm>
            <a:off x="2587139" y="469799"/>
            <a:ext cx="902811" cy="523220"/>
          </a:xfrm>
          <a:prstGeom prst="rect">
            <a:avLst/>
          </a:prstGeom>
          <a:noFill/>
        </p:spPr>
        <p:txBody>
          <a:bodyPr wrap="none">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优势</a:t>
            </a:r>
          </a:p>
        </p:txBody>
      </p:sp>
      <p:sp>
        <p:nvSpPr>
          <p:cNvPr id="51"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圆角矩形 51"/>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文本框 19"/>
          <p:cNvSpPr txBox="1">
            <a:spLocks noChangeArrowheads="1"/>
          </p:cNvSpPr>
          <p:nvPr/>
        </p:nvSpPr>
        <p:spPr bwMode="auto">
          <a:xfrm>
            <a:off x="4262438" y="2353229"/>
            <a:ext cx="49929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fontAlgn="auto" hangingPunct="1">
              <a:spcBef>
                <a:spcPts val="0"/>
              </a:spcBef>
              <a:spcAft>
                <a:spcPts val="0"/>
              </a:spcAft>
              <a:defRPr/>
            </a:pPr>
            <a:r>
              <a:rPr lang="zh-CN" altLang="en-US" sz="4400" b="1" dirty="0">
                <a:solidFill>
                  <a:srgbClr val="75A56C"/>
                </a:solidFill>
                <a:latin typeface="微软雅黑" panose="020B0503020204020204" pitchFamily="34" charset="-122"/>
                <a:ea typeface="微软雅黑" panose="020B0503020204020204" pitchFamily="34" charset="-122"/>
              </a:rPr>
              <a:t>功能展示</a:t>
            </a:r>
            <a:endParaRPr lang="en-US" altLang="zh-CN" sz="4400" b="1" dirty="0">
              <a:solidFill>
                <a:srgbClr val="75A56C"/>
              </a:solidFill>
              <a:latin typeface="微软雅黑" panose="020B0503020204020204" pitchFamily="34" charset="-122"/>
              <a:ea typeface="微软雅黑" panose="020B0503020204020204" pitchFamily="34" charset="-122"/>
            </a:endParaRPr>
          </a:p>
        </p:txBody>
      </p:sp>
      <p:grpSp>
        <p:nvGrpSpPr>
          <p:cNvPr id="21" name="组合 4"/>
          <p:cNvGrpSpPr/>
          <p:nvPr/>
        </p:nvGrpSpPr>
        <p:grpSpPr bwMode="auto">
          <a:xfrm>
            <a:off x="2863995" y="2256683"/>
            <a:ext cx="1094219" cy="1099609"/>
            <a:chOff x="3439886" y="2047910"/>
            <a:chExt cx="608204" cy="611710"/>
          </a:xfrm>
          <a:solidFill>
            <a:srgbClr val="FDFD97"/>
          </a:solidFill>
        </p:grpSpPr>
        <p:sp>
          <p:nvSpPr>
            <p:cNvPr id="22" name="矩形 21"/>
            <p:cNvSpPr/>
            <p:nvPr/>
          </p:nvSpPr>
          <p:spPr>
            <a:xfrm>
              <a:off x="3439886" y="2047910"/>
              <a:ext cx="608204" cy="607962"/>
            </a:xfrm>
            <a:prstGeom prst="rect">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CFDBC"/>
                </a:solidFill>
              </a:endParaRPr>
            </a:p>
          </p:txBody>
        </p:sp>
        <p:sp>
          <p:nvSpPr>
            <p:cNvPr id="23" name="直角三角形 22"/>
            <p:cNvSpPr/>
            <p:nvPr/>
          </p:nvSpPr>
          <p:spPr>
            <a:xfrm>
              <a:off x="3439886" y="2051658"/>
              <a:ext cx="608204" cy="607962"/>
            </a:xfrm>
            <a:prstGeom prst="rtTriangle">
              <a:avLst/>
            </a:prstGeom>
            <a:solidFill>
              <a:srgbClr val="F8C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CFDBC"/>
                </a:solidFill>
              </a:endParaRPr>
            </a:p>
          </p:txBody>
        </p:sp>
      </p:grpSp>
      <p:sp>
        <p:nvSpPr>
          <p:cNvPr id="24" name="文本框 3"/>
          <p:cNvSpPr txBox="1">
            <a:spLocks noChangeArrowheads="1"/>
          </p:cNvSpPr>
          <p:nvPr/>
        </p:nvSpPr>
        <p:spPr bwMode="auto">
          <a:xfrm>
            <a:off x="3053051" y="2256683"/>
            <a:ext cx="704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7200" b="1" dirty="0">
                <a:solidFill>
                  <a:schemeClr val="bg1"/>
                </a:solidFill>
                <a:latin typeface="微软雅黑" panose="020B0503020204020204" pitchFamily="34" charset="-122"/>
                <a:ea typeface="微软雅黑" panose="020B0503020204020204" pitchFamily="34" charset="-122"/>
              </a:rPr>
              <a:t>2</a:t>
            </a:r>
          </a:p>
        </p:txBody>
      </p:sp>
      <p:cxnSp>
        <p:nvCxnSpPr>
          <p:cNvPr id="25" name="直接连接符 24"/>
          <p:cNvCxnSpPr/>
          <p:nvPr/>
        </p:nvCxnSpPr>
        <p:spPr>
          <a:xfrm>
            <a:off x="3955040" y="3334930"/>
            <a:ext cx="5372966" cy="0"/>
          </a:xfrm>
          <a:prstGeom prst="line">
            <a:avLst/>
          </a:prstGeom>
          <a:ln>
            <a:solidFill>
              <a:srgbClr val="75A56C"/>
            </a:solidFill>
            <a:tailEnd type="oval"/>
          </a:ln>
        </p:spPr>
        <p:style>
          <a:lnRef idx="1">
            <a:schemeClr val="accent1"/>
          </a:lnRef>
          <a:fillRef idx="0">
            <a:schemeClr val="accent1"/>
          </a:fillRef>
          <a:effectRef idx="0">
            <a:schemeClr val="accent1"/>
          </a:effectRef>
          <a:fontRef idx="minor">
            <a:schemeClr val="tx1"/>
          </a:fontRef>
        </p:style>
      </p:cxnSp>
      <p:sp>
        <p:nvSpPr>
          <p:cNvPr id="26" name="文本框 25"/>
          <p:cNvSpPr txBox="1">
            <a:spLocks noChangeArrowheads="1"/>
          </p:cNvSpPr>
          <p:nvPr/>
        </p:nvSpPr>
        <p:spPr bwMode="auto">
          <a:xfrm>
            <a:off x="4318777" y="4238828"/>
            <a:ext cx="259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垃圾分类知识查询</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a:spLocks noChangeArrowheads="1"/>
          </p:cNvSpPr>
          <p:nvPr/>
        </p:nvSpPr>
        <p:spPr bwMode="auto">
          <a:xfrm>
            <a:off x="7090641" y="3659067"/>
            <a:ext cx="37502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定位和附近垃圾投放点查询</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文本框 27"/>
          <p:cNvSpPr txBox="1">
            <a:spLocks noChangeArrowheads="1"/>
          </p:cNvSpPr>
          <p:nvPr/>
        </p:nvSpPr>
        <p:spPr bwMode="auto">
          <a:xfrm>
            <a:off x="7090641" y="4246044"/>
            <a:ext cx="35744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发现：相关垃圾分类文章</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8"/>
          <p:cNvSpPr txBox="1">
            <a:spLocks noChangeArrowheads="1"/>
          </p:cNvSpPr>
          <p:nvPr/>
        </p:nvSpPr>
        <p:spPr bwMode="auto">
          <a:xfrm>
            <a:off x="4329856" y="4963074"/>
            <a:ext cx="3512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垃圾分类知识答题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文本框 12"/>
          <p:cNvSpPr txBox="1">
            <a:spLocks noChangeArrowheads="1"/>
          </p:cNvSpPr>
          <p:nvPr/>
        </p:nvSpPr>
        <p:spPr bwMode="auto">
          <a:xfrm>
            <a:off x="7090641" y="4981050"/>
            <a:ext cx="2595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积分商城</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文本框 13"/>
          <p:cNvSpPr txBox="1">
            <a:spLocks noChangeArrowheads="1"/>
          </p:cNvSpPr>
          <p:nvPr/>
        </p:nvSpPr>
        <p:spPr bwMode="auto">
          <a:xfrm>
            <a:off x="4329856" y="3641091"/>
            <a:ext cx="3512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注册登录</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文本框 14"/>
          <p:cNvSpPr txBox="1">
            <a:spLocks noChangeArrowheads="1"/>
          </p:cNvSpPr>
          <p:nvPr/>
        </p:nvSpPr>
        <p:spPr bwMode="auto">
          <a:xfrm>
            <a:off x="4329856" y="5723816"/>
            <a:ext cx="3512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种树养成系统</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文本框 15"/>
          <p:cNvSpPr txBox="1">
            <a:spLocks noChangeArrowheads="1"/>
          </p:cNvSpPr>
          <p:nvPr/>
        </p:nvSpPr>
        <p:spPr bwMode="auto">
          <a:xfrm>
            <a:off x="7090641" y="5750834"/>
            <a:ext cx="3512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垃圾投放记录查询</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FE4E8"/>
        </a:solidFill>
        <a:effectLst/>
      </p:bgPr>
    </p:bg>
    <p:spTree>
      <p:nvGrpSpPr>
        <p:cNvPr id="1" name=""/>
        <p:cNvGrpSpPr/>
        <p:nvPr/>
      </p:nvGrpSpPr>
      <p:grpSpPr>
        <a:xfrm>
          <a:off x="0" y="0"/>
          <a:ext cx="0" cy="0"/>
          <a:chOff x="0" y="0"/>
          <a:chExt cx="0" cy="0"/>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rcRect l="16329" t="16716" r="61701" b="33853"/>
          <a:stretch>
            <a:fillRect/>
          </a:stretch>
        </p:blipFill>
        <p:spPr>
          <a:xfrm rot="16200000">
            <a:off x="2052105" y="3273466"/>
            <a:ext cx="2260011" cy="3390016"/>
          </a:xfrm>
          <a:custGeom>
            <a:avLst/>
            <a:gdLst>
              <a:gd name="connsiteX0" fmla="*/ 2260011 w 2260011"/>
              <a:gd name="connsiteY0" fmla="*/ 0 h 3390016"/>
              <a:gd name="connsiteX1" fmla="*/ 2260011 w 2260011"/>
              <a:gd name="connsiteY1" fmla="*/ 3390016 h 3390016"/>
              <a:gd name="connsiteX2" fmla="*/ 0 w 2260011"/>
              <a:gd name="connsiteY2" fmla="*/ 3390016 h 3390016"/>
              <a:gd name="connsiteX3" fmla="*/ 0 w 2260011"/>
              <a:gd name="connsiteY3" fmla="*/ 0 h 3390016"/>
            </a:gdLst>
            <a:ahLst/>
            <a:cxnLst>
              <a:cxn ang="0">
                <a:pos x="connsiteX0" y="connsiteY0"/>
              </a:cxn>
              <a:cxn ang="0">
                <a:pos x="connsiteX1" y="connsiteY1"/>
              </a:cxn>
              <a:cxn ang="0">
                <a:pos x="connsiteX2" y="connsiteY2"/>
              </a:cxn>
              <a:cxn ang="0">
                <a:pos x="connsiteX3" y="connsiteY3"/>
              </a:cxn>
            </a:cxnLst>
            <a:rect l="l" t="t" r="r" b="b"/>
            <a:pathLst>
              <a:path w="2260011" h="3390016">
                <a:moveTo>
                  <a:pt x="2260011" y="0"/>
                </a:moveTo>
                <a:lnTo>
                  <a:pt x="2260011" y="3390016"/>
                </a:lnTo>
                <a:lnTo>
                  <a:pt x="0" y="3390016"/>
                </a:lnTo>
                <a:lnTo>
                  <a:pt x="0" y="0"/>
                </a:lnTo>
                <a:close/>
              </a:path>
            </a:pathLst>
          </a:custGeom>
        </p:spPr>
      </p:pic>
      <p:sp>
        <p:nvSpPr>
          <p:cNvPr id="27" name="矩形 1"/>
          <p:cNvSpPr>
            <a:spLocks noChangeArrowheads="1"/>
          </p:cNvSpPr>
          <p:nvPr/>
        </p:nvSpPr>
        <p:spPr bwMode="auto">
          <a:xfrm>
            <a:off x="1487102" y="1484821"/>
            <a:ext cx="2260011" cy="2260011"/>
          </a:xfrm>
          <a:prstGeom prst="rect">
            <a:avLst/>
          </a:prstGeom>
          <a:solidFill>
            <a:srgbClr val="EFCB47"/>
          </a:solidFill>
          <a:ln w="9525">
            <a:noFill/>
            <a:miter lim="800000"/>
          </a:ln>
        </p:spPr>
        <p:txBody>
          <a:bodyPr lIns="121880" tIns="60940" rIns="121880" bIns="609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FF8607"/>
              </a:solidFill>
              <a:effectLst/>
              <a:uLnTx/>
              <a:uFillTx/>
              <a:latin typeface="微软雅黑" panose="020B0503020204020204" pitchFamily="34" charset="-122"/>
              <a:ea typeface="微软雅黑" panose="020B0503020204020204" pitchFamily="34" charset="-122"/>
              <a:cs typeface="+mn-cs"/>
              <a:sym typeface="方正兰亭黑_GBK" panose="02000000000000000000" pitchFamily="2" charset="-122"/>
            </a:endParaRPr>
          </a:p>
        </p:txBody>
      </p:sp>
      <p:sp>
        <p:nvSpPr>
          <p:cNvPr id="44" name="图文框 43"/>
          <p:cNvSpPr/>
          <p:nvPr/>
        </p:nvSpPr>
        <p:spPr>
          <a:xfrm>
            <a:off x="114300" y="85497"/>
            <a:ext cx="11993965" cy="6697266"/>
          </a:xfrm>
          <a:prstGeom prst="frame">
            <a:avLst>
              <a:gd name="adj1" fmla="val 709"/>
            </a:avLst>
          </a:prstGeom>
          <a:solidFill>
            <a:srgbClr val="75A56C"/>
          </a:solid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5" name="矩形 44"/>
          <p:cNvSpPr/>
          <p:nvPr/>
        </p:nvSpPr>
        <p:spPr>
          <a:xfrm>
            <a:off x="2048534" y="469799"/>
            <a:ext cx="1980029"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智能垃圾桶</a:t>
            </a:r>
          </a:p>
        </p:txBody>
      </p:sp>
      <p:sp>
        <p:nvSpPr>
          <p:cNvPr id="46" name="MH_Number_1"/>
          <p:cNvSpPr/>
          <p:nvPr>
            <p:custDataLst>
              <p:tags r:id="rId1"/>
            </p:custDataLst>
          </p:nvPr>
        </p:nvSpPr>
        <p:spPr>
          <a:xfrm>
            <a:off x="236219" y="397084"/>
            <a:ext cx="718929" cy="668650"/>
          </a:xfrm>
          <a:prstGeom prst="roundRect">
            <a:avLst/>
          </a:prstGeom>
          <a:solidFill>
            <a:srgbClr val="75A56C"/>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圆角矩形 46"/>
          <p:cNvSpPr/>
          <p:nvPr/>
        </p:nvSpPr>
        <p:spPr>
          <a:xfrm>
            <a:off x="1056398" y="423142"/>
            <a:ext cx="3982575" cy="616535"/>
          </a:xfrm>
          <a:prstGeom prst="roundRect">
            <a:avLst/>
          </a:prstGeom>
          <a:noFill/>
          <a:ln>
            <a:solidFill>
              <a:srgbClr val="75A5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2" name="图片 1">
            <a:extLst>
              <a:ext uri="{FF2B5EF4-FFF2-40B4-BE49-F238E27FC236}">
                <a16:creationId xmlns:a16="http://schemas.microsoft.com/office/drawing/2014/main" id="{58640FA5-DF02-43FE-9E41-7868B0596AE7}"/>
              </a:ext>
            </a:extLst>
          </p:cNvPr>
          <p:cNvPicPr>
            <a:picLocks noChangeAspect="1"/>
          </p:cNvPicPr>
          <p:nvPr/>
        </p:nvPicPr>
        <p:blipFill>
          <a:blip r:embed="rId4"/>
          <a:stretch>
            <a:fillRect/>
          </a:stretch>
        </p:blipFill>
        <p:spPr>
          <a:xfrm>
            <a:off x="6308163" y="518852"/>
            <a:ext cx="4369058" cy="5761608"/>
          </a:xfrm>
          <a:prstGeom prst="rect">
            <a:avLst/>
          </a:prstGeom>
        </p:spPr>
      </p:pic>
      <p:sp>
        <p:nvSpPr>
          <p:cNvPr id="3" name="文本框 2"/>
          <p:cNvSpPr txBox="1"/>
          <p:nvPr/>
        </p:nvSpPr>
        <p:spPr>
          <a:xfrm>
            <a:off x="1661746" y="1885074"/>
            <a:ext cx="2180493" cy="369332"/>
          </a:xfrm>
          <a:prstGeom prst="rect">
            <a:avLst/>
          </a:prstGeom>
          <a:noFill/>
        </p:spPr>
        <p:txBody>
          <a:bodyPr wrap="square" rtlCol="0">
            <a:spAutoFit/>
          </a:bodyPr>
          <a:lstStyle/>
          <a:p>
            <a:r>
              <a:rPr lang="zh-CN" altLang="en-US" dirty="0"/>
              <a:t>桶在沙河，勿扰</a:t>
            </a:r>
          </a:p>
        </p:txBody>
      </p:sp>
    </p:spTree>
    <p:extLst>
      <p:ext uri="{BB962C8B-B14F-4D97-AF65-F5344CB8AC3E}">
        <p14:creationId xmlns:p14="http://schemas.microsoft.com/office/powerpoint/2010/main" val="20099834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1086</Words>
  <Application>Microsoft Office PowerPoint</Application>
  <PresentationFormat>宽屏</PresentationFormat>
  <Paragraphs>173</Paragraphs>
  <Slides>28</Slides>
  <Notes>0</Notes>
  <HiddenSlides>0</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方正兰亭黑_GBK</vt:lpstr>
      <vt:lpstr>华文宋体</vt:lpstr>
      <vt:lpstr>宋体</vt:lpstr>
      <vt:lpstr>微软雅黑</vt:lpstr>
      <vt:lpstr>幼圆</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Administrator</cp:lastModifiedBy>
  <cp:revision>58</cp:revision>
  <dcterms:created xsi:type="dcterms:W3CDTF">2017-06-23T02:44:00Z</dcterms:created>
  <dcterms:modified xsi:type="dcterms:W3CDTF">2021-06-09T12:09:03Z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